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60" r:id="rId2"/>
  </p:sldMasterIdLst>
  <p:notesMasterIdLst>
    <p:notesMasterId r:id="rId51"/>
  </p:notesMasterIdLst>
  <p:handoutMasterIdLst>
    <p:handoutMasterId r:id="rId52"/>
  </p:handoutMasterIdLst>
  <p:sldIdLst>
    <p:sldId id="256" r:id="rId3"/>
    <p:sldId id="631" r:id="rId4"/>
    <p:sldId id="679" r:id="rId5"/>
    <p:sldId id="683" r:id="rId6"/>
    <p:sldId id="640" r:id="rId7"/>
    <p:sldId id="657" r:id="rId8"/>
    <p:sldId id="648" r:id="rId9"/>
    <p:sldId id="646" r:id="rId10"/>
    <p:sldId id="635" r:id="rId11"/>
    <p:sldId id="663" r:id="rId12"/>
    <p:sldId id="664" r:id="rId13"/>
    <p:sldId id="588" r:id="rId14"/>
    <p:sldId id="625" r:id="rId15"/>
    <p:sldId id="628" r:id="rId16"/>
    <p:sldId id="624" r:id="rId17"/>
    <p:sldId id="662" r:id="rId18"/>
    <p:sldId id="634" r:id="rId19"/>
    <p:sldId id="630" r:id="rId20"/>
    <p:sldId id="680" r:id="rId21"/>
    <p:sldId id="672" r:id="rId22"/>
    <p:sldId id="678" r:id="rId23"/>
    <p:sldId id="591" r:id="rId24"/>
    <p:sldId id="681" r:id="rId25"/>
    <p:sldId id="682" r:id="rId26"/>
    <p:sldId id="673" r:id="rId27"/>
    <p:sldId id="450" r:id="rId28"/>
    <p:sldId id="647" r:id="rId29"/>
    <p:sldId id="643" r:id="rId30"/>
    <p:sldId id="656" r:id="rId31"/>
    <p:sldId id="671" r:id="rId32"/>
    <p:sldId id="658" r:id="rId33"/>
    <p:sldId id="659" r:id="rId34"/>
    <p:sldId id="660" r:id="rId35"/>
    <p:sldId id="661" r:id="rId36"/>
    <p:sldId id="627" r:id="rId37"/>
    <p:sldId id="642" r:id="rId38"/>
    <p:sldId id="644" r:id="rId39"/>
    <p:sldId id="645" r:id="rId40"/>
    <p:sldId id="650" r:id="rId41"/>
    <p:sldId id="641" r:id="rId42"/>
    <p:sldId id="665" r:id="rId43"/>
    <p:sldId id="666" r:id="rId44"/>
    <p:sldId id="667" r:id="rId45"/>
    <p:sldId id="668" r:id="rId46"/>
    <p:sldId id="669" r:id="rId47"/>
    <p:sldId id="608" r:id="rId48"/>
    <p:sldId id="629" r:id="rId49"/>
    <p:sldId id="610" r:id="rId50"/>
  </p:sldIdLst>
  <p:sldSz cx="10287000" cy="6858000" type="35mm"/>
  <p:notesSz cx="6858000" cy="9144000"/>
  <p:defaultTextStyle>
    <a:defPPr>
      <a:defRPr lang="fr-FR"/>
    </a:defPPr>
    <a:lvl1pPr algn="l" defTabSz="45718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182" algn="l" defTabSz="45718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365" algn="l" defTabSz="45718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548" algn="l" defTabSz="45718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731" algn="l" defTabSz="45718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5913" algn="l" defTabSz="457182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096" algn="l" defTabSz="457182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278" algn="l" defTabSz="457182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461" algn="l" defTabSz="457182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3" autoAdjust="0"/>
    <p:restoredTop sz="92691" autoAdjust="0"/>
  </p:normalViewPr>
  <p:slideViewPr>
    <p:cSldViewPr snapToObjects="1">
      <p:cViewPr>
        <p:scale>
          <a:sx n="99" d="100"/>
          <a:sy n="99" d="100"/>
        </p:scale>
        <p:origin x="-1120" y="-120"/>
      </p:cViewPr>
      <p:guideLst>
        <p:guide orient="horz" pos="2160"/>
        <p:guide pos="31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42563E-06A6-1247-85A2-86BF05B6C99C}" type="datetime1">
              <a:rPr lang="fr-FR"/>
              <a:pPr>
                <a:defRPr/>
              </a:pPr>
              <a:t>16/01/15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C95C9A-A5C1-644A-B8C2-85E1F2C65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4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69A1A3-259D-5F42-A75A-4241FE7A53B2}" type="datetime1">
              <a:rPr lang="fr-FR"/>
              <a:pPr>
                <a:defRPr/>
              </a:pPr>
              <a:t>16/01/15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0C6A44-22E1-9A42-9709-00BD9E716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182" algn="l" defTabSz="45718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365" algn="l" defTabSz="45718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548" algn="l" defTabSz="45718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731" algn="l" defTabSz="45718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913" algn="l" defTabSz="4571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6" algn="l" defTabSz="4571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8" algn="l" defTabSz="4571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61" algn="l" defTabSz="4571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Notes de la réunion (30/05/13 15:11) -----</a:t>
            </a:r>
          </a:p>
          <a:p>
            <a:r>
              <a:rPr lang="en-US" dirty="0"/>
              <a:t>ok</a:t>
            </a:r>
          </a:p>
          <a:p>
            <a:r>
              <a:rPr lang="en-US" dirty="0"/>
              <a:t>----- Notes de la réunion (14/01/15 16:36) -----</a:t>
            </a:r>
          </a:p>
          <a:p>
            <a:r>
              <a:rPr lang="en-US" dirty="0"/>
              <a:t>Titre et sources...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stronger</a:t>
            </a:r>
            <a:r>
              <a:rPr lang="en-US" baseline="0" dirty="0" smtClean="0"/>
              <a:t> lines: </a:t>
            </a:r>
            <a:r>
              <a:rPr lang="en-US" baseline="0" dirty="0" err="1" smtClean="0"/>
              <a:t>H_alpha</a:t>
            </a:r>
            <a:r>
              <a:rPr lang="en-US" baseline="0" dirty="0" smtClean="0"/>
              <a:t> ~ 3 </a:t>
            </a:r>
            <a:r>
              <a:rPr lang="en-US" baseline="0" dirty="0" err="1" smtClean="0"/>
              <a:t>Pa_alpha</a:t>
            </a:r>
            <a:r>
              <a:rPr lang="en-US" baseline="0" dirty="0" smtClean="0"/>
              <a:t> ~ 30 </a:t>
            </a:r>
            <a:r>
              <a:rPr lang="en-US" baseline="0" dirty="0" err="1" smtClean="0"/>
              <a:t>Br_gamma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Notes de la réunion (14/01/15 16:36) -----</a:t>
            </a:r>
          </a:p>
          <a:p>
            <a:r>
              <a:rPr lang="en-US"/>
              <a:t>Show MATISSE curve in the L band (in the MATISSE GTO proposal)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Notes de la réunion (14/01/15 16:36) -----</a:t>
            </a:r>
          </a:p>
          <a:p>
            <a:r>
              <a:rPr lang="en-US"/>
              <a:t>Show MATISSE curve in the L band (in the MATISSE GTO proposal)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Notes de la réunion (14/01/15 16:36) -----</a:t>
            </a:r>
          </a:p>
          <a:p>
            <a:r>
              <a:rPr lang="en-US"/>
              <a:t>Show MATISSE curve in the L band (in the MATISSE GTO proposal)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Notes de la réunion (14/01/15 16:36) -----</a:t>
            </a:r>
          </a:p>
          <a:p>
            <a:r>
              <a:rPr lang="en-US"/>
              <a:t>Title</a:t>
            </a:r>
          </a:p>
          <a:p>
            <a:r>
              <a:rPr lang="en-US"/>
              <a:t>Luminosity dependance of torus structure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32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for Visible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Notes de la réunion (14/01/15 16:36) -----</a:t>
            </a:r>
          </a:p>
          <a:p>
            <a:r>
              <a:rPr lang="en-US"/>
              <a:t>Differential phase aspect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70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shielding</a:t>
            </a:r>
            <a:r>
              <a:rPr lang="fr-FR" dirty="0" smtClean="0"/>
              <a:t> </a:t>
            </a:r>
            <a:r>
              <a:rPr lang="fr-FR" dirty="0"/>
              <a:t>by the BLR in the </a:t>
            </a:r>
            <a:r>
              <a:rPr lang="fr-FR" dirty="0" err="1"/>
              <a:t>equatorial</a:t>
            </a:r>
            <a:r>
              <a:rPr lang="fr-FR" dirty="0"/>
              <a:t> plane </a:t>
            </a:r>
            <a:r>
              <a:rPr lang="fr-FR" dirty="0" smtClean="0"/>
              <a:t>?</a:t>
            </a:r>
          </a:p>
          <a:p>
            <a:r>
              <a:rPr lang="fr-FR" dirty="0" smtClean="0"/>
              <a:t>But not by a 3c273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BLR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97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Tau </a:t>
            </a:r>
            <a:r>
              <a:rPr lang="en-US" dirty="0" err="1" smtClean="0"/>
              <a:t>est</a:t>
            </a:r>
            <a:r>
              <a:rPr lang="en-US" dirty="0" smtClean="0"/>
              <a:t> un “relaxation time” of the process</a:t>
            </a:r>
            <a:r>
              <a:rPr lang="en-US" baseline="0" dirty="0" smtClean="0"/>
              <a:t> underlying the time variation.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26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Courbes</a:t>
            </a:r>
            <a:r>
              <a:rPr lang="en-US" dirty="0" smtClean="0"/>
              <a:t> de SNR, </a:t>
            </a:r>
            <a:r>
              <a:rPr lang="en-US" dirty="0" err="1" smtClean="0"/>
              <a:t>notamment</a:t>
            </a:r>
            <a:r>
              <a:rPr lang="en-US" dirty="0" smtClean="0"/>
              <a:t> pour 4 telescopes.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Notes de la réunion (14/01/15 16:36) -----</a:t>
            </a:r>
          </a:p>
          <a:p>
            <a:r>
              <a:rPr lang="en-US"/>
              <a:t>Make an outline slide:</a:t>
            </a:r>
          </a:p>
          <a:p>
            <a:r>
              <a:rPr lang="en-US"/>
              <a:t>- Main interest in the visible: the BLR</a:t>
            </a:r>
          </a:p>
          <a:p>
            <a:r>
              <a:rPr lang="en-US"/>
              <a:t>- VLTI case: unresolved BLRs observed by Differential Visibility and Differential phase</a:t>
            </a:r>
          </a:p>
          <a:p>
            <a:r>
              <a:rPr lang="en-US"/>
              <a:t>- post VLTI case: baselines and limiting magnitude needed to make BLR images</a:t>
            </a:r>
          </a:p>
          <a:p>
            <a:endParaRPr lang="en-US"/>
          </a:p>
          <a:p>
            <a:r>
              <a:rPr lang="en-US"/>
              <a:t>- check "non BLR" science (Makoto, Sebastian)</a:t>
            </a:r>
          </a:p>
          <a:p>
            <a:r>
              <a:rPr lang="en-US"/>
              <a:t>- gas in the Taurus issue (Walter)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1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Notes de la réunion (14/01/15 16:36) -----</a:t>
            </a:r>
          </a:p>
          <a:p>
            <a:r>
              <a:rPr lang="en-US"/>
              <a:t>Variability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Notes de la réunion (14/01/15 16:36) -----</a:t>
            </a:r>
          </a:p>
          <a:p>
            <a:r>
              <a:rPr lang="en-US"/>
              <a:t>Insist on the importance of geometric modeling</a:t>
            </a:r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8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Figure </a:t>
            </a:r>
            <a:r>
              <a:rPr lang="en-US" baseline="0" dirty="0" err="1" smtClean="0"/>
              <a:t>additionelle</a:t>
            </a:r>
            <a:r>
              <a:rPr lang="en-US" baseline="0" dirty="0" smtClean="0"/>
              <a:t>: les </a:t>
            </a:r>
            <a:r>
              <a:rPr lang="en-US" baseline="0" dirty="0" err="1" smtClean="0"/>
              <a:t>signaux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attendus</a:t>
            </a:r>
            <a:r>
              <a:rPr lang="en-US" baseline="0" dirty="0" smtClean="0"/>
              <a:t> (...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Misty </a:t>
            </a:r>
            <a:r>
              <a:rPr lang="en-US" baseline="0" dirty="0" err="1" smtClean="0"/>
              <a:t>Bentz</a:t>
            </a:r>
            <a:r>
              <a:rPr lang="en-US" baseline="0" dirty="0" smtClean="0"/>
              <a:t> told us yesterday...</a:t>
            </a:r>
          </a:p>
          <a:p>
            <a:r>
              <a:rPr lang="en-US" baseline="0" dirty="0" smtClean="0"/>
              <a:t>----- Notes de la réunion (14/01/15 16:36) -----</a:t>
            </a:r>
          </a:p>
          <a:p>
            <a:r>
              <a:rPr lang="en-US" baseline="0" dirty="0" smtClean="0"/>
              <a:t>Put back some Data reduction stuff from Hires 2014 talk?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Notes de la réunion (14/01/15 16:36) -----</a:t>
            </a:r>
          </a:p>
          <a:p>
            <a:r>
              <a:rPr lang="en-US"/>
              <a:t>Differential phase is not mentioned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3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Notes de la réunion (14/01/15 16:36) -----</a:t>
            </a:r>
          </a:p>
          <a:p>
            <a:r>
              <a:rPr lang="en-US"/>
              <a:t>More details in additionnal slides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0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Notes de la réunion (14/01/15 16:36) -----</a:t>
            </a:r>
          </a:p>
          <a:p>
            <a:r>
              <a:rPr lang="en-US"/>
              <a:t>Show MATISSE curve in the L band (in the MATISSE GTO proposal)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C6A44-22E1-9A42-9709-00BD9E716B7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9"/>
            <a:ext cx="874395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4CE8-C4DF-6D4D-B8B8-FFD0DF4AA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6D56-571B-7747-8028-6A50E6C72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6" y="274642"/>
            <a:ext cx="2314575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1" y="274642"/>
            <a:ext cx="6772275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872C0-A299-1945-AC64-9BB360ACB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4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3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0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0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7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2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70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4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AB81-427E-1143-879E-824BE062B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0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314575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2" y="274640"/>
            <a:ext cx="6791325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99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2" y="440690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6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5597-8449-D14F-8B6B-7CB7C0D09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4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6" y="1600204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9CD22-938B-AB49-8ED3-1151877C3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8" indent="0">
              <a:buNone/>
              <a:defRPr sz="1600" b="1"/>
            </a:lvl4pPr>
            <a:lvl5pPr marL="1828731" indent="0">
              <a:buNone/>
              <a:defRPr sz="1600" b="1"/>
            </a:lvl5pPr>
            <a:lvl6pPr marL="2285913" indent="0">
              <a:buNone/>
              <a:defRPr sz="1600" b="1"/>
            </a:lvl6pPr>
            <a:lvl7pPr marL="2743096" indent="0">
              <a:buNone/>
              <a:defRPr sz="1600" b="1"/>
            </a:lvl7pPr>
            <a:lvl8pPr marL="3200278" indent="0">
              <a:buNone/>
              <a:defRPr sz="1600" b="1"/>
            </a:lvl8pPr>
            <a:lvl9pPr marL="36574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6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8" indent="0">
              <a:buNone/>
              <a:defRPr sz="1600" b="1"/>
            </a:lvl4pPr>
            <a:lvl5pPr marL="1828731" indent="0">
              <a:buNone/>
              <a:defRPr sz="1600" b="1"/>
            </a:lvl5pPr>
            <a:lvl6pPr marL="2285913" indent="0">
              <a:buNone/>
              <a:defRPr sz="1600" b="1"/>
            </a:lvl6pPr>
            <a:lvl7pPr marL="2743096" indent="0">
              <a:buNone/>
              <a:defRPr sz="1600" b="1"/>
            </a:lvl7pPr>
            <a:lvl8pPr marL="3200278" indent="0">
              <a:buNone/>
              <a:defRPr sz="1600" b="1"/>
            </a:lvl8pPr>
            <a:lvl9pPr marL="36574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6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51DF-F918-B145-911D-DB6B8E3AA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6D98-0844-154F-8325-5242C8D0B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A3F9-351C-8B47-8FE8-84E23CC93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2" y="273054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2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8" indent="0">
              <a:buNone/>
              <a:defRPr sz="900"/>
            </a:lvl4pPr>
            <a:lvl5pPr marL="1828731" indent="0">
              <a:buNone/>
              <a:defRPr sz="900"/>
            </a:lvl5pPr>
            <a:lvl6pPr marL="2285913" indent="0">
              <a:buNone/>
              <a:defRPr sz="900"/>
            </a:lvl6pPr>
            <a:lvl7pPr marL="2743096" indent="0">
              <a:buNone/>
              <a:defRPr sz="900"/>
            </a:lvl7pPr>
            <a:lvl8pPr marL="3200278" indent="0">
              <a:buNone/>
              <a:defRPr sz="900"/>
            </a:lvl8pPr>
            <a:lvl9pPr marL="36574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6B1B-EB38-7743-80AF-58380E7A0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5" indent="0">
              <a:buNone/>
              <a:defRPr sz="2400"/>
            </a:lvl3pPr>
            <a:lvl4pPr marL="1371548" indent="0">
              <a:buNone/>
              <a:defRPr sz="2000"/>
            </a:lvl4pPr>
            <a:lvl5pPr marL="1828731" indent="0">
              <a:buNone/>
              <a:defRPr sz="2000"/>
            </a:lvl5pPr>
            <a:lvl6pPr marL="2285913" indent="0">
              <a:buNone/>
              <a:defRPr sz="2000"/>
            </a:lvl6pPr>
            <a:lvl7pPr marL="2743096" indent="0">
              <a:buNone/>
              <a:defRPr sz="2000"/>
            </a:lvl7pPr>
            <a:lvl8pPr marL="3200278" indent="0">
              <a:buNone/>
              <a:defRPr sz="2000"/>
            </a:lvl8pPr>
            <a:lvl9pPr marL="36574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8" indent="0">
              <a:buNone/>
              <a:defRPr sz="900"/>
            </a:lvl4pPr>
            <a:lvl5pPr marL="1828731" indent="0">
              <a:buNone/>
              <a:defRPr sz="900"/>
            </a:lvl5pPr>
            <a:lvl6pPr marL="2285913" indent="0">
              <a:buNone/>
              <a:defRPr sz="900"/>
            </a:lvl6pPr>
            <a:lvl7pPr marL="2743096" indent="0">
              <a:buNone/>
              <a:defRPr sz="900"/>
            </a:lvl7pPr>
            <a:lvl8pPr marL="3200278" indent="0">
              <a:buNone/>
              <a:defRPr sz="900"/>
            </a:lvl8pPr>
            <a:lvl9pPr marL="36574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D82B-4B80-184F-BB02-B432222B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bg2">
                <a:tint val="80000"/>
                <a:satMod val="300000"/>
                <a:alpha val="7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0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295400"/>
            <a:ext cx="92583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First level</a:t>
            </a:r>
            <a:endParaRPr lang="en-US" noProof="0" dirty="0"/>
          </a:p>
          <a:p>
            <a:pPr lvl="1"/>
            <a:r>
              <a:rPr lang="en-US" noProof="0" dirty="0" smtClean="0"/>
              <a:t>Second level</a:t>
            </a:r>
            <a:endParaRPr lang="en-US" noProof="0" dirty="0"/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  <a:p>
            <a:pPr lvl="3"/>
            <a:r>
              <a:rPr lang="en-US" noProof="0" dirty="0" smtClean="0"/>
              <a:t>Fourth level</a:t>
            </a:r>
            <a:endParaRPr lang="en-US" noProof="0" dirty="0"/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4"/>
            <a:ext cx="1631817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January 16, 2015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46167" y="6356354"/>
            <a:ext cx="6695982" cy="365125"/>
          </a:xfrm>
          <a:prstGeom prst="rect">
            <a:avLst/>
          </a:prstGeom>
        </p:spPr>
        <p:txBody>
          <a:bodyPr vert="horz" wrap="square" lIns="91437" tIns="45718" rIns="91437" bIns="45718" numCol="1" anchor="ctr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OIV 2015                     Optical interferometry of AGNs in the Visible                    R.G. Petrov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72500" y="6356354"/>
            <a:ext cx="120015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   </a:t>
            </a:r>
            <a:r>
              <a:rPr lang="fr-FR" smtClean="0"/>
              <a:t>         </a:t>
            </a:r>
            <a:fld id="{A5395744-3EA6-1E4F-BE4E-1F2A56F887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182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FF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182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182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182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182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182" algn="ctr" defTabSz="457182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65" algn="ctr" defTabSz="457182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548" algn="ctr" defTabSz="457182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731" algn="ctr" defTabSz="457182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87" indent="-342887" algn="l" defTabSz="457182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•"/>
        <a:defRPr sz="2400" kern="1200" baseline="0">
          <a:solidFill>
            <a:srgbClr val="0000FF"/>
          </a:solidFill>
          <a:latin typeface="+mn-lt"/>
          <a:ea typeface="ＭＳ Ｐゴシック" charset="-128"/>
          <a:cs typeface="ＭＳ Ｐゴシック" charset="-128"/>
        </a:defRPr>
      </a:lvl1pPr>
      <a:lvl2pPr marL="742922" indent="-285739" algn="l" defTabSz="457182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–"/>
        <a:defRPr sz="2000" kern="1200" baseline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57" indent="-228591" algn="l" defTabSz="457182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•"/>
        <a:defRPr sz="1600" kern="1200" baseline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39" indent="-228591" algn="l" defTabSz="457182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–"/>
        <a:defRPr sz="1400" kern="1200" baseline="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22" indent="-228591" algn="l" defTabSz="457182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»"/>
        <a:defRPr sz="1200" kern="1200" baseline="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0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7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0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52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8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6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8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600202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2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2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2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5860E-13C0-4E4B-90C5-288B4F2C4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40.tiff"/><Relationship Id="rId5" Type="http://schemas.openxmlformats.org/officeDocument/2006/relationships/image" Target="../media/image41.tif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3476" y="1844824"/>
            <a:ext cx="9416465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Cosmology from optical interferometry of AGNs </a:t>
            </a:r>
            <a:b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... in the visible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5364" name="ZoneTexte 3"/>
          <p:cNvSpPr txBox="1">
            <a:spLocks noChangeArrowheads="1"/>
          </p:cNvSpPr>
          <p:nvPr/>
        </p:nvSpPr>
        <p:spPr bwMode="auto">
          <a:xfrm>
            <a:off x="749732" y="260651"/>
            <a:ext cx="8743950" cy="67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Optical Interferometry in the Visible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+mj-lt"/>
              </a:rPr>
              <a:t>OCA, Nice, January 15-16, 2015</a:t>
            </a:r>
            <a:endParaRPr lang="en-US" sz="105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15365" name="Sous-titre 2"/>
          <p:cNvSpPr txBox="1">
            <a:spLocks/>
          </p:cNvSpPr>
          <p:nvPr/>
        </p:nvSpPr>
        <p:spPr bwMode="auto">
          <a:xfrm>
            <a:off x="363970" y="4221088"/>
            <a:ext cx="95154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8" rIns="91437" bIns="45718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pitchFamily="-109" charset="0"/>
              <a:buNone/>
            </a:pPr>
            <a:r>
              <a:rPr lang="en-US" sz="2000" dirty="0">
                <a:solidFill>
                  <a:srgbClr val="17375E"/>
                </a:solidFill>
                <a:latin typeface="Calibri" pitchFamily="-109" charset="0"/>
              </a:rPr>
              <a:t>Romain G. </a:t>
            </a:r>
            <a:r>
              <a:rPr lang="en-US" sz="2000" dirty="0" smtClean="0">
                <a:solidFill>
                  <a:srgbClr val="17375E"/>
                </a:solidFill>
                <a:latin typeface="Calibri" pitchFamily="-109" charset="0"/>
              </a:rPr>
              <a:t>Petrov, </a:t>
            </a:r>
          </a:p>
          <a:p>
            <a:pPr algn="ctr">
              <a:spcBef>
                <a:spcPct val="20000"/>
              </a:spcBef>
              <a:buFont typeface="Arial" pitchFamily="-109" charset="0"/>
              <a:buNone/>
            </a:pPr>
            <a:r>
              <a:rPr lang="en-US" dirty="0" smtClean="0">
                <a:solidFill>
                  <a:srgbClr val="17375E"/>
                </a:solidFill>
                <a:latin typeface="Calibri" pitchFamily="-109" charset="0"/>
              </a:rPr>
              <a:t>Lagrange </a:t>
            </a:r>
            <a:r>
              <a:rPr lang="en-US" dirty="0">
                <a:solidFill>
                  <a:srgbClr val="17375E"/>
                </a:solidFill>
                <a:latin typeface="Calibri" pitchFamily="-109" charset="0"/>
              </a:rPr>
              <a:t>Laboratory </a:t>
            </a:r>
            <a:r>
              <a:rPr lang="en-US" dirty="0" smtClean="0">
                <a:solidFill>
                  <a:srgbClr val="17375E"/>
                </a:solidFill>
                <a:latin typeface="Calibri" pitchFamily="-109" charset="0"/>
              </a:rPr>
              <a:t>(OCA, UNS, CNRS)</a:t>
            </a:r>
            <a:r>
              <a:rPr lang="en-US" dirty="0">
                <a:solidFill>
                  <a:srgbClr val="17375E"/>
                </a:solidFill>
                <a:latin typeface="Calibri" pitchFamily="-109" charset="0"/>
              </a:rPr>
              <a:t>, Nice, </a:t>
            </a:r>
            <a:r>
              <a:rPr lang="en-US" dirty="0" smtClean="0">
                <a:solidFill>
                  <a:srgbClr val="17375E"/>
                </a:solidFill>
                <a:latin typeface="Calibri" pitchFamily="-109" charset="0"/>
              </a:rPr>
              <a:t>France</a:t>
            </a:r>
          </a:p>
          <a:p>
            <a:pPr algn="ctr">
              <a:spcBef>
                <a:spcPct val="20000"/>
              </a:spcBef>
              <a:buFont typeface="Arial" pitchFamily="-109" charset="0"/>
              <a:buNone/>
            </a:pPr>
            <a:endParaRPr lang="en-US" dirty="0" smtClean="0">
              <a:solidFill>
                <a:srgbClr val="17375E"/>
              </a:solidFill>
              <a:latin typeface="Calibri" pitchFamily="-109" charset="0"/>
            </a:endParaRPr>
          </a:p>
          <a:p>
            <a:pPr algn="ctr">
              <a:spcBef>
                <a:spcPct val="20000"/>
              </a:spcBef>
              <a:buFont typeface="Arial" pitchFamily="-109" charset="0"/>
              <a:buNone/>
            </a:pPr>
            <a:r>
              <a:rPr lang="en-US" sz="1600" dirty="0" smtClean="0">
                <a:solidFill>
                  <a:srgbClr val="17375E"/>
                </a:solidFill>
                <a:latin typeface="Calibri" pitchFamily="-109" charset="0"/>
              </a:rPr>
              <a:t>with</a:t>
            </a:r>
          </a:p>
          <a:p>
            <a:pPr algn="ctr">
              <a:spcBef>
                <a:spcPct val="20000"/>
              </a:spcBef>
              <a:buFont typeface="Arial" pitchFamily="-109" charset="0"/>
              <a:buNone/>
            </a:pPr>
            <a:r>
              <a:rPr lang="en-US" sz="1600" dirty="0" smtClean="0">
                <a:solidFill>
                  <a:srgbClr val="17375E"/>
                </a:solidFill>
                <a:latin typeface="Calibri" pitchFamily="-109" charset="0"/>
              </a:rPr>
              <a:t>Suvendu Rakshit, </a:t>
            </a:r>
            <a:r>
              <a:rPr lang="en-US" sz="1600" dirty="0" err="1" smtClean="0">
                <a:solidFill>
                  <a:srgbClr val="17375E"/>
                </a:solidFill>
                <a:latin typeface="Calibri" pitchFamily="-109" charset="0"/>
              </a:rPr>
              <a:t>Florentin</a:t>
            </a:r>
            <a:r>
              <a:rPr lang="en-US" sz="1600" dirty="0" smtClean="0">
                <a:solidFill>
                  <a:srgbClr val="17375E"/>
                </a:solidFill>
                <a:latin typeface="Calibri" pitchFamily="-109" charset="0"/>
              </a:rPr>
              <a:t> Millour, Sebastian </a:t>
            </a:r>
            <a:r>
              <a:rPr lang="en-US" sz="1600" dirty="0" err="1" smtClean="0">
                <a:solidFill>
                  <a:srgbClr val="17375E"/>
                </a:solidFill>
                <a:latin typeface="Calibri" pitchFamily="-109" charset="0"/>
              </a:rPr>
              <a:t>Hoënig</a:t>
            </a:r>
            <a:r>
              <a:rPr lang="en-US" sz="1600" dirty="0" smtClean="0">
                <a:solidFill>
                  <a:srgbClr val="17375E"/>
                </a:solidFill>
                <a:latin typeface="Calibri" pitchFamily="-109" charset="0"/>
              </a:rPr>
              <a:t>, Anthony </a:t>
            </a:r>
            <a:r>
              <a:rPr lang="en-US" sz="1600" dirty="0" err="1" smtClean="0">
                <a:solidFill>
                  <a:srgbClr val="17375E"/>
                </a:solidFill>
                <a:latin typeface="Calibri" pitchFamily="-109" charset="0"/>
              </a:rPr>
              <a:t>Meilland</a:t>
            </a:r>
            <a:r>
              <a:rPr lang="en-US" sz="1600" dirty="0" smtClean="0">
                <a:solidFill>
                  <a:srgbClr val="17375E"/>
                </a:solidFill>
                <a:latin typeface="Calibri" pitchFamily="-109" charset="0"/>
              </a:rPr>
              <a:t>, Stephane </a:t>
            </a:r>
            <a:r>
              <a:rPr lang="en-US" sz="1600" dirty="0" err="1" smtClean="0">
                <a:solidFill>
                  <a:srgbClr val="17375E"/>
                </a:solidFill>
                <a:latin typeface="Calibri" pitchFamily="-109" charset="0"/>
              </a:rPr>
              <a:t>Lagarde</a:t>
            </a:r>
            <a:r>
              <a:rPr lang="en-US" sz="1600" dirty="0" smtClean="0">
                <a:solidFill>
                  <a:srgbClr val="17375E"/>
                </a:solidFill>
                <a:latin typeface="Calibri" pitchFamily="-109" charset="0"/>
              </a:rPr>
              <a:t>, Makoto Kishimoto, Alessandro Marconi, Walter Jaffe, </a:t>
            </a:r>
            <a:r>
              <a:rPr lang="en-US" sz="1600" dirty="0" err="1" smtClean="0">
                <a:solidFill>
                  <a:srgbClr val="17375E"/>
                </a:solidFill>
                <a:latin typeface="Calibri" pitchFamily="-109" charset="0"/>
              </a:rPr>
              <a:t>Gerd</a:t>
            </a:r>
            <a:r>
              <a:rPr lang="en-US" sz="1600" dirty="0" smtClean="0">
                <a:solidFill>
                  <a:srgbClr val="17375E"/>
                </a:solidFill>
                <a:latin typeface="Calibri" pitchFamily="-109" charset="0"/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  <a:latin typeface="Calibri" pitchFamily="-109" charset="0"/>
              </a:rPr>
              <a:t>Weigelt</a:t>
            </a:r>
            <a:r>
              <a:rPr lang="en-US" sz="1600" dirty="0" smtClean="0">
                <a:solidFill>
                  <a:srgbClr val="17375E"/>
                </a:solidFill>
                <a:latin typeface="Calibri" pitchFamily="-109" charset="0"/>
              </a:rPr>
              <a:t>...</a:t>
            </a:r>
          </a:p>
          <a:p>
            <a:pPr algn="ctr">
              <a:spcBef>
                <a:spcPct val="20000"/>
              </a:spcBef>
              <a:buFont typeface="Arial" pitchFamily="-109" charset="0"/>
              <a:buNone/>
            </a:pPr>
            <a:endParaRPr lang="en-US" sz="1400" dirty="0" smtClean="0">
              <a:solidFill>
                <a:srgbClr val="17375E"/>
              </a:solidFill>
              <a:latin typeface="Calibri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interferometry and RM:</a:t>
            </a:r>
            <a:br>
              <a:rPr lang="en-US" dirty="0" smtClean="0"/>
            </a:br>
            <a:r>
              <a:rPr lang="en-US" dirty="0" smtClean="0"/>
              <a:t>RM signals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Full degeneracy between</a:t>
            </a:r>
          </a:p>
          <a:p>
            <a:pPr lvl="1"/>
            <a:r>
              <a:rPr lang="en-US" dirty="0" smtClean="0"/>
              <a:t>inclination</a:t>
            </a:r>
          </a:p>
          <a:p>
            <a:pPr lvl="1"/>
            <a:r>
              <a:rPr lang="en-US" dirty="0" smtClean="0"/>
              <a:t>opening angle</a:t>
            </a:r>
          </a:p>
          <a:p>
            <a:pPr lvl="1"/>
            <a:r>
              <a:rPr lang="en-US" dirty="0" smtClean="0"/>
              <a:t>local velocity field (turbulence)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14350" y="6592267"/>
            <a:ext cx="1631817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46167" y="6592267"/>
            <a:ext cx="6695982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72500" y="6592267"/>
            <a:ext cx="1200150" cy="365125"/>
          </a:xfrm>
        </p:spPr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3" descr="Screen Shot 2014-10-23 at 16.19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233007"/>
            <a:ext cx="9258300" cy="3600258"/>
          </a:xfrm>
          <a:prstGeom prst="rect">
            <a:avLst/>
          </a:prstGeom>
        </p:spPr>
      </p:pic>
      <p:cxnSp>
        <p:nvCxnSpPr>
          <p:cNvPr id="8" name="Straight Arrow Connector 10"/>
          <p:cNvCxnSpPr/>
          <p:nvPr/>
        </p:nvCxnSpPr>
        <p:spPr>
          <a:xfrm>
            <a:off x="1401558" y="3280052"/>
            <a:ext cx="280583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2372646" y="2852936"/>
            <a:ext cx="111467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inclination</a:t>
            </a:r>
            <a:endParaRPr lang="en-US" sz="1600" i="1" dirty="0"/>
          </a:p>
        </p:txBody>
      </p:sp>
      <p:sp>
        <p:nvSpPr>
          <p:cNvPr id="10" name="TextBox 12"/>
          <p:cNvSpPr txBox="1"/>
          <p:nvPr/>
        </p:nvSpPr>
        <p:spPr>
          <a:xfrm rot="16200000">
            <a:off x="-29731" y="4884536"/>
            <a:ext cx="94537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opening</a:t>
            </a:r>
            <a:endParaRPr lang="en-US" i="1" dirty="0"/>
          </a:p>
        </p:txBody>
      </p:sp>
      <p:cxnSp>
        <p:nvCxnSpPr>
          <p:cNvPr id="11" name="Straight Arrow Connector 13"/>
          <p:cNvCxnSpPr/>
          <p:nvPr/>
        </p:nvCxnSpPr>
        <p:spPr>
          <a:xfrm flipH="1">
            <a:off x="606573" y="3645024"/>
            <a:ext cx="36968" cy="2611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5400000">
            <a:off x="9033227" y="5315379"/>
            <a:ext cx="1766905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Rakshit, MNRAS,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435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interferometry and RM:</a:t>
            </a:r>
            <a:br>
              <a:rPr lang="en-US" dirty="0"/>
            </a:br>
            <a:r>
              <a:rPr lang="en-US" dirty="0" smtClean="0"/>
              <a:t>Differential interferometry signals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Remove degeneracy between</a:t>
            </a:r>
          </a:p>
          <a:p>
            <a:pPr lvl="1"/>
            <a:r>
              <a:rPr lang="en-US" dirty="0" smtClean="0"/>
              <a:t>inclination</a:t>
            </a:r>
          </a:p>
          <a:p>
            <a:pPr lvl="1"/>
            <a:r>
              <a:rPr lang="en-US" dirty="0" smtClean="0"/>
              <a:t>opening angle</a:t>
            </a:r>
          </a:p>
          <a:p>
            <a:pPr lvl="1"/>
            <a:r>
              <a:rPr lang="en-US" dirty="0" smtClean="0"/>
              <a:t>local velocity field (turbulence)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14350" y="6592267"/>
            <a:ext cx="1631817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46167" y="6592267"/>
            <a:ext cx="6695982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72500" y="6592267"/>
            <a:ext cx="1200150" cy="365125"/>
          </a:xfrm>
        </p:spPr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8" name="Straight Arrow Connector 10"/>
          <p:cNvCxnSpPr/>
          <p:nvPr/>
        </p:nvCxnSpPr>
        <p:spPr>
          <a:xfrm>
            <a:off x="1401558" y="3280052"/>
            <a:ext cx="280583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2372646" y="2852936"/>
            <a:ext cx="111467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inclination</a:t>
            </a:r>
            <a:endParaRPr lang="en-US" sz="1600" i="1" dirty="0"/>
          </a:p>
        </p:txBody>
      </p:sp>
      <p:sp>
        <p:nvSpPr>
          <p:cNvPr id="10" name="TextBox 12"/>
          <p:cNvSpPr txBox="1"/>
          <p:nvPr/>
        </p:nvSpPr>
        <p:spPr>
          <a:xfrm rot="16200000">
            <a:off x="-29731" y="4884536"/>
            <a:ext cx="94537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opening</a:t>
            </a:r>
            <a:endParaRPr lang="en-US" i="1" dirty="0"/>
          </a:p>
        </p:txBody>
      </p:sp>
      <p:cxnSp>
        <p:nvCxnSpPr>
          <p:cNvPr id="11" name="Straight Arrow Connector 13"/>
          <p:cNvCxnSpPr/>
          <p:nvPr/>
        </p:nvCxnSpPr>
        <p:spPr>
          <a:xfrm flipH="1">
            <a:off x="606573" y="3645024"/>
            <a:ext cx="36968" cy="2611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Screen Shot 2014-11-12 at 16.12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4" y="3341489"/>
            <a:ext cx="9258301" cy="375991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5400000">
            <a:off x="9192352" y="5181998"/>
            <a:ext cx="1766905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Rakshit, MNRAS,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586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0"/>
            <a:ext cx="9258300" cy="914400"/>
          </a:xfrm>
        </p:spPr>
        <p:txBody>
          <a:bodyPr/>
          <a:lstStyle/>
          <a:p>
            <a:r>
              <a:rPr lang="en-US" dirty="0" smtClean="0"/>
              <a:t>Differential interferometry of BLRs: 3C273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914400"/>
            <a:ext cx="4732734" cy="5441950"/>
          </a:xfrm>
        </p:spPr>
        <p:txBody>
          <a:bodyPr/>
          <a:lstStyle/>
          <a:p>
            <a:r>
              <a:rPr lang="en-US" sz="1600" dirty="0"/>
              <a:t>Brightest </a:t>
            </a:r>
            <a:r>
              <a:rPr lang="en-US" sz="1600" dirty="0" smtClean="0"/>
              <a:t>“nearby” QSO</a:t>
            </a:r>
            <a:r>
              <a:rPr lang="en-US" sz="1600" dirty="0"/>
              <a:t>, K=</a:t>
            </a:r>
            <a:r>
              <a:rPr lang="en-US" sz="1600" dirty="0" smtClean="0"/>
              <a:t>9.7, L=6 10</a:t>
            </a:r>
            <a:r>
              <a:rPr lang="en-US" sz="1600" baseline="30000" dirty="0" smtClean="0"/>
              <a:t>46</a:t>
            </a:r>
            <a:r>
              <a:rPr lang="en-US" sz="1600" dirty="0" smtClean="0"/>
              <a:t> erg/s.</a:t>
            </a:r>
            <a:endParaRPr lang="en-US" sz="1600" dirty="0"/>
          </a:p>
          <a:p>
            <a:pPr lvl="1"/>
            <a:r>
              <a:rPr lang="en-US" sz="1100" dirty="0"/>
              <a:t>K=9.8 in continuum; K=9.2 on top of line</a:t>
            </a:r>
          </a:p>
          <a:p>
            <a:r>
              <a:rPr lang="en-US" sz="1600" dirty="0"/>
              <a:t>z=0.16</a:t>
            </a:r>
            <a:endParaRPr lang="en-US" sz="1400" dirty="0"/>
          </a:p>
          <a:p>
            <a:pPr lvl="1"/>
            <a:r>
              <a:rPr lang="en-US" sz="1400" dirty="0" err="1"/>
              <a:t>Pa</a:t>
            </a:r>
            <a:r>
              <a:rPr lang="en-US" sz="1400" baseline="-25000" dirty="0" err="1">
                <a:latin typeface="Symbol" charset="2"/>
                <a:cs typeface="Symbol" charset="2"/>
              </a:rPr>
              <a:t>a</a:t>
            </a:r>
            <a:r>
              <a:rPr lang="en-US" sz="1400" baseline="-2500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line at 2.17 microns</a:t>
            </a:r>
            <a:endParaRPr lang="en-US" sz="1400" dirty="0"/>
          </a:p>
          <a:p>
            <a:r>
              <a:rPr lang="en-US" sz="1600" dirty="0"/>
              <a:t>Reverberation mapping </a:t>
            </a:r>
            <a:r>
              <a:rPr lang="en-US" sz="1600" dirty="0" smtClean="0"/>
              <a:t>radius: </a:t>
            </a:r>
            <a:r>
              <a:rPr lang="en-US" sz="1600" dirty="0" smtClean="0">
                <a:solidFill>
                  <a:srgbClr val="FF0000"/>
                </a:solidFill>
              </a:rPr>
              <a:t>240 to 580 ld</a:t>
            </a:r>
            <a:endParaRPr lang="en-US" sz="1600" dirty="0"/>
          </a:p>
          <a:p>
            <a:pPr lvl="1"/>
            <a:r>
              <a:rPr lang="en-US" sz="1400" dirty="0"/>
              <a:t>R</a:t>
            </a:r>
            <a:r>
              <a:rPr lang="en-US" sz="1400" baseline="-25000" dirty="0"/>
              <a:t>BLR</a:t>
            </a:r>
            <a:r>
              <a:rPr lang="en-US" sz="1400" dirty="0"/>
              <a:t>=307</a:t>
            </a:r>
            <a:r>
              <a:rPr lang="en-US" sz="1400" baseline="-25000" dirty="0"/>
              <a:t>-91</a:t>
            </a:r>
            <a:r>
              <a:rPr lang="en-US" sz="1400" baseline="30000" dirty="0"/>
              <a:t>+69</a:t>
            </a:r>
            <a:r>
              <a:rPr lang="en-US" sz="1400" dirty="0"/>
              <a:t> ld = 0.10 mas in H</a:t>
            </a:r>
            <a:r>
              <a:rPr lang="en-US" sz="1400" baseline="-25000" dirty="0">
                <a:latin typeface="Symbol" charset="2"/>
                <a:cs typeface="Symbol" charset="2"/>
              </a:rPr>
              <a:t>g</a:t>
            </a:r>
            <a:endParaRPr lang="en-US" sz="1400" dirty="0">
              <a:latin typeface="Symbol" charset="2"/>
              <a:cs typeface="Symbol" charset="2"/>
            </a:endParaRPr>
          </a:p>
          <a:p>
            <a:pPr lvl="1"/>
            <a:r>
              <a:rPr lang="en-US" sz="1400" dirty="0"/>
              <a:t>R</a:t>
            </a:r>
            <a:r>
              <a:rPr lang="en-US" sz="1400" baseline="-25000" dirty="0"/>
              <a:t>BLR</a:t>
            </a:r>
            <a:r>
              <a:rPr lang="en-US" sz="1400" dirty="0"/>
              <a:t>=514</a:t>
            </a:r>
            <a:r>
              <a:rPr lang="en-US" sz="1400" baseline="-25000" dirty="0"/>
              <a:t>-65</a:t>
            </a:r>
            <a:r>
              <a:rPr lang="en-US" sz="1400" baseline="30000" dirty="0"/>
              <a:t>+64</a:t>
            </a:r>
            <a:r>
              <a:rPr lang="en-US" sz="1400" dirty="0"/>
              <a:t> ld = 0.16 mas in H</a:t>
            </a:r>
            <a:r>
              <a:rPr lang="en-US" sz="1400" baseline="-25000" dirty="0">
                <a:latin typeface="Symbol" charset="2"/>
                <a:cs typeface="Symbol" charset="2"/>
              </a:rPr>
              <a:t>a</a:t>
            </a:r>
            <a:endParaRPr lang="en-US" sz="1400" dirty="0">
              <a:latin typeface="Symbol" charset="2"/>
              <a:cs typeface="Symbol" charset="2"/>
            </a:endParaRPr>
          </a:p>
          <a:p>
            <a:r>
              <a:rPr lang="en-US" sz="1600" dirty="0"/>
              <a:t>M</a:t>
            </a:r>
            <a:r>
              <a:rPr lang="en-US" sz="1600" baseline="-25000" dirty="0"/>
              <a:t>BH</a:t>
            </a:r>
            <a:r>
              <a:rPr lang="en-US" sz="1200" dirty="0" smtClean="0">
                <a:solidFill>
                  <a:schemeClr val="tx1"/>
                </a:solidFill>
              </a:rPr>
              <a:t>~ 2 to 5 </a:t>
            </a:r>
            <a:r>
              <a:rPr lang="en-US" sz="1200" dirty="0">
                <a:solidFill>
                  <a:schemeClr val="tx1"/>
                </a:solidFill>
              </a:rPr>
              <a:t>10</a:t>
            </a:r>
            <a:r>
              <a:rPr lang="en-US" sz="1200" baseline="30000" dirty="0">
                <a:solidFill>
                  <a:schemeClr val="tx1"/>
                </a:solidFill>
              </a:rPr>
              <a:t>8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</a:t>
            </a:r>
            <a:r>
              <a:rPr lang="en-US" sz="1200" baseline="-25000" dirty="0" err="1">
                <a:solidFill>
                  <a:schemeClr val="tx1"/>
                </a:solidFill>
              </a:rPr>
              <a:t>sun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en-US" sz="1200" dirty="0" err="1">
                <a:solidFill>
                  <a:schemeClr val="tx1"/>
                </a:solidFill>
              </a:rPr>
              <a:t>Kaspi</a:t>
            </a:r>
            <a:r>
              <a:rPr lang="en-US" sz="1200" dirty="0">
                <a:solidFill>
                  <a:schemeClr val="tx1"/>
                </a:solidFill>
              </a:rPr>
              <a:t>, 2000) </a:t>
            </a:r>
          </a:p>
          <a:p>
            <a:pPr lvl="1"/>
            <a:r>
              <a:rPr lang="en-US" sz="1200" dirty="0" smtClean="0"/>
              <a:t>~ 60 </a:t>
            </a:r>
            <a:r>
              <a:rPr lang="en-US" sz="1200" dirty="0"/>
              <a:t>10</a:t>
            </a:r>
            <a:r>
              <a:rPr lang="en-US" sz="1200" baseline="30000" dirty="0"/>
              <a:t>8</a:t>
            </a:r>
            <a:r>
              <a:rPr lang="en-US" sz="1200" dirty="0"/>
              <a:t> </a:t>
            </a:r>
            <a:r>
              <a:rPr lang="en-US" sz="1200" dirty="0" err="1"/>
              <a:t>M</a:t>
            </a:r>
            <a:r>
              <a:rPr lang="en-US" sz="1200" baseline="-25000" dirty="0" err="1"/>
              <a:t>sun</a:t>
            </a:r>
            <a:r>
              <a:rPr lang="en-US" sz="1200" dirty="0"/>
              <a:t>, (</a:t>
            </a:r>
            <a:r>
              <a:rPr lang="en-US" sz="1200" dirty="0" err="1"/>
              <a:t>Paltani</a:t>
            </a:r>
            <a:r>
              <a:rPr lang="en-US" sz="1200" dirty="0"/>
              <a:t>, 2005)</a:t>
            </a:r>
          </a:p>
          <a:p>
            <a:r>
              <a:rPr lang="en-US" sz="1600" dirty="0"/>
              <a:t>Radius of inner rim of torus</a:t>
            </a:r>
          </a:p>
          <a:p>
            <a:pPr lvl="1"/>
            <a:r>
              <a:rPr lang="en-US" sz="1200" dirty="0"/>
              <a:t>R</a:t>
            </a:r>
            <a:r>
              <a:rPr lang="en-US" sz="1200" baseline="-25000" dirty="0"/>
              <a:t>T</a:t>
            </a:r>
            <a:r>
              <a:rPr lang="en-US" sz="1200" dirty="0"/>
              <a:t> </a:t>
            </a:r>
            <a:r>
              <a:rPr lang="en-US" sz="1200" dirty="0">
                <a:sym typeface="Symbol"/>
              </a:rPr>
              <a:t> 0.81±0.34 </a:t>
            </a:r>
            <a:r>
              <a:rPr lang="en-US" sz="1200" dirty="0"/>
              <a:t>pc=0.30</a:t>
            </a:r>
            <a:r>
              <a:rPr lang="en-US" sz="1200" dirty="0">
                <a:sym typeface="Symbol"/>
              </a:rPr>
              <a:t>±0.12</a:t>
            </a:r>
            <a:r>
              <a:rPr lang="en-US" sz="1200" dirty="0"/>
              <a:t> mas (</a:t>
            </a:r>
            <a:r>
              <a:rPr lang="en-US" sz="1200" dirty="0" err="1"/>
              <a:t>Kishimoto</a:t>
            </a:r>
            <a:r>
              <a:rPr lang="en-US" sz="1200" dirty="0"/>
              <a:t> 2011)</a:t>
            </a:r>
          </a:p>
          <a:p>
            <a:r>
              <a:rPr lang="en-US" sz="1600" dirty="0" smtClean="0"/>
              <a:t>VLTI resolution in K band: 3.5 mas</a:t>
            </a:r>
            <a:endParaRPr lang="en-US" sz="1400" dirty="0" smtClean="0"/>
          </a:p>
          <a:p>
            <a:pPr marL="0" indent="0">
              <a:buNone/>
            </a:pPr>
            <a:endParaRPr lang="fr-FR" sz="1400" dirty="0">
              <a:sym typeface="Symbol"/>
            </a:endParaRPr>
          </a:p>
          <a:p>
            <a:pPr lvl="1"/>
            <a:r>
              <a:rPr lang="en-US" sz="1600" b="1" dirty="0">
                <a:solidFill>
                  <a:srgbClr val="FF0000"/>
                </a:solidFill>
                <a:sym typeface="Symbol"/>
              </a:rPr>
              <a:t>Very unresolved </a:t>
            </a:r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target</a:t>
            </a:r>
          </a:p>
          <a:p>
            <a:pPr lvl="2"/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 Differential Interferometry</a:t>
            </a:r>
            <a:endParaRPr lang="en-US" sz="1200" b="1" dirty="0" smtClean="0">
              <a:solidFill>
                <a:srgbClr val="FF0000"/>
              </a:solidFill>
              <a:sym typeface="Symbol"/>
            </a:endParaRPr>
          </a:p>
          <a:p>
            <a:pPr lvl="1"/>
            <a:endParaRPr lang="en-US" sz="1600" b="1" dirty="0">
              <a:solidFill>
                <a:srgbClr val="FF0000"/>
              </a:solidFill>
              <a:sym typeface="Symbol"/>
            </a:endParaRPr>
          </a:p>
          <a:p>
            <a:pPr lvl="1"/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Too faint for standard AMBER operation</a:t>
            </a:r>
          </a:p>
          <a:p>
            <a:pPr lvl="1"/>
            <a:endParaRPr lang="en-US" sz="1600" b="1" dirty="0" smtClean="0">
              <a:solidFill>
                <a:srgbClr val="FF0000"/>
              </a:solidFill>
              <a:sym typeface="Symbol"/>
            </a:endParaRPr>
          </a:p>
          <a:p>
            <a:r>
              <a:rPr lang="en-US" sz="1400" dirty="0" smtClean="0">
                <a:sym typeface="Symbol"/>
              </a:rPr>
              <a:t>MR limiting magnitude set by fringe tracker &lt;8.5</a:t>
            </a:r>
            <a:endParaRPr lang="en-US" sz="1400" dirty="0">
              <a:sym typeface="Symbol"/>
            </a:endParaRPr>
          </a:p>
          <a:p>
            <a:pPr>
              <a:buNone/>
            </a:pPr>
            <a:endParaRPr lang="en-US" sz="1800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2"/>
          </p:nvPr>
        </p:nvSpPr>
        <p:spPr>
          <a:xfrm>
            <a:off x="5229226" y="914402"/>
            <a:ext cx="4543425" cy="52117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AB81-427E-1143-879E-824BE062B6E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er 6"/>
          <p:cNvGrpSpPr/>
          <p:nvPr/>
        </p:nvGrpSpPr>
        <p:grpSpPr>
          <a:xfrm>
            <a:off x="4457702" y="-685800"/>
            <a:ext cx="6690122" cy="5721350"/>
            <a:chOff x="4754563" y="2306638"/>
            <a:chExt cx="5946775" cy="5721350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54563" y="4538663"/>
              <a:ext cx="3646488" cy="3489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46788" y="3711575"/>
              <a:ext cx="3387725" cy="3168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56238" y="3017838"/>
              <a:ext cx="4643438" cy="4295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54850" y="2306638"/>
              <a:ext cx="3646488" cy="3489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grpSp>
        <p:nvGrpSpPr>
          <p:cNvPr id="14" name="Grouper 13"/>
          <p:cNvGrpSpPr/>
          <p:nvPr/>
        </p:nvGrpSpPr>
        <p:grpSpPr>
          <a:xfrm>
            <a:off x="5220556" y="3940761"/>
            <a:ext cx="4963506" cy="2512576"/>
            <a:chOff x="197982" y="990602"/>
            <a:chExt cx="5288419" cy="2780717"/>
          </a:xfrm>
        </p:grpSpPr>
        <p:pic>
          <p:nvPicPr>
            <p:cNvPr id="15" name="Image 14" descr="marconi_amber_fig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7982" y="990602"/>
              <a:ext cx="5288419" cy="2780717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9244" y="1052736"/>
              <a:ext cx="2448272" cy="231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51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3C273: what did we expect?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9CD22-938B-AB49-8ED3-1151877C3D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Image 9" descr="SPECT_i30sigma0.1w0dv200M_M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16" y="4035098"/>
            <a:ext cx="2916882" cy="2187662"/>
          </a:xfrm>
          <a:prstGeom prst="rect">
            <a:avLst/>
          </a:prstGeom>
        </p:spPr>
      </p:pic>
      <p:pic>
        <p:nvPicPr>
          <p:cNvPr id="12" name="Image 11" descr="i30sigma0.1w0dv200M_M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0" y="3560142"/>
            <a:ext cx="4261740" cy="266261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83460" y="1417834"/>
            <a:ext cx="4989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flat Keplerian model and R</a:t>
            </a:r>
            <a:r>
              <a:rPr lang="en-US" baseline="-25000" dirty="0" smtClean="0"/>
              <a:t>BLR</a:t>
            </a:r>
            <a:r>
              <a:rPr lang="en-US" dirty="0" smtClean="0"/>
              <a:t>=0.15 mas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Differential visibility up to 2%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Differential phase up to 4°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i.e. 40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+mn-lt"/>
                <a:cs typeface="Symbol" charset="2"/>
              </a:rPr>
              <a:t>as photocenter displacement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>
                <a:latin typeface="+mn-lt"/>
                <a:cs typeface="Symbol" charset="2"/>
              </a:rPr>
              <a:t>up to 2° if jet direction is BLR axis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pSp>
        <p:nvGrpSpPr>
          <p:cNvPr id="21" name="Grouper 20"/>
          <p:cNvGrpSpPr/>
          <p:nvPr/>
        </p:nvGrpSpPr>
        <p:grpSpPr>
          <a:xfrm>
            <a:off x="716390" y="1052736"/>
            <a:ext cx="2122854" cy="2377942"/>
            <a:chOff x="521720" y="804688"/>
            <a:chExt cx="2472860" cy="2770006"/>
          </a:xfrm>
        </p:grpSpPr>
        <p:pic>
          <p:nvPicPr>
            <p:cNvPr id="14" name="Image 13" descr="Capture d’écran 2014-11-27 à 19.36.3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20" y="804688"/>
              <a:ext cx="2472860" cy="2770006"/>
            </a:xfrm>
            <a:prstGeom prst="rect">
              <a:avLst/>
            </a:prstGeom>
          </p:spPr>
        </p:pic>
        <p:cxnSp>
          <p:nvCxnSpPr>
            <p:cNvPr id="19" name="Connecteur droit avec flèche 18"/>
            <p:cNvCxnSpPr/>
            <p:nvPr/>
          </p:nvCxnSpPr>
          <p:spPr>
            <a:xfrm>
              <a:off x="967036" y="1196752"/>
              <a:ext cx="1656184" cy="1800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 rot="18989342">
              <a:off x="1084962" y="1141389"/>
              <a:ext cx="482487" cy="394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jet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 rot="16200000">
            <a:off x="-145963" y="4878450"/>
            <a:ext cx="144770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Petrov, Hires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103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3C273 measures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Differential visibility accuracy &lt;0.01 per channel</a:t>
            </a:r>
          </a:p>
          <a:p>
            <a:endParaRPr lang="en-US" sz="2400" dirty="0" smtClean="0"/>
          </a:p>
          <a:p>
            <a:r>
              <a:rPr lang="en-US" sz="2400" dirty="0" smtClean="0"/>
              <a:t>Visibility drops on all baselines (SNR=10 on largest baseline)</a:t>
            </a:r>
          </a:p>
          <a:p>
            <a:endParaRPr lang="en-US" sz="2400" dirty="0"/>
          </a:p>
          <a:p>
            <a:r>
              <a:rPr lang="en-US" sz="2400" dirty="0" smtClean="0"/>
              <a:t>Differential visibility drop extends over full line</a:t>
            </a:r>
          </a:p>
          <a:p>
            <a:endParaRPr lang="en-US" sz="2400" dirty="0" smtClean="0"/>
          </a:p>
          <a:p>
            <a:r>
              <a:rPr lang="en-US" sz="2400" dirty="0" smtClean="0"/>
              <a:t>Differential phase = 0±0.5° per channel of 1250 km/s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0" name="Grouper 9"/>
          <p:cNvGrpSpPr/>
          <p:nvPr/>
        </p:nvGrpSpPr>
        <p:grpSpPr>
          <a:xfrm>
            <a:off x="442341" y="1043443"/>
            <a:ext cx="4798211" cy="5193869"/>
            <a:chOff x="442341" y="899428"/>
            <a:chExt cx="4798211" cy="5193869"/>
          </a:xfrm>
        </p:grpSpPr>
        <p:pic>
          <p:nvPicPr>
            <p:cNvPr id="11" name="Image 10" descr="bin16_result24Nov201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" r="3278"/>
            <a:stretch/>
          </p:blipFill>
          <p:spPr>
            <a:xfrm>
              <a:off x="442341" y="980728"/>
              <a:ext cx="4798211" cy="3448729"/>
            </a:xfrm>
            <a:prstGeom prst="rect">
              <a:avLst/>
            </a:prstGeom>
          </p:spPr>
        </p:pic>
        <p:pic>
          <p:nvPicPr>
            <p:cNvPr id="12" name="Image 11" descr="bin8_result24Nov201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95"/>
            <a:stretch/>
          </p:blipFill>
          <p:spPr>
            <a:xfrm>
              <a:off x="442342" y="4417825"/>
              <a:ext cx="4798210" cy="167547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177498" y="899428"/>
              <a:ext cx="1705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resolution=240</a:t>
              </a:r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77498" y="4365105"/>
              <a:ext cx="170547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resolution=480</a:t>
              </a:r>
              <a:endParaRPr lang="en-US" dirty="0"/>
            </a:p>
          </p:txBody>
        </p:sp>
      </p:grpSp>
      <p:sp>
        <p:nvSpPr>
          <p:cNvPr id="15" name="ZoneTexte 14"/>
          <p:cNvSpPr txBox="1"/>
          <p:nvPr/>
        </p:nvSpPr>
        <p:spPr>
          <a:xfrm rot="16200000">
            <a:off x="-418770" y="4590418"/>
            <a:ext cx="144770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Petrov, Hires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565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BLR angular size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BLR is much larger than the inner rim of the dust torus</a:t>
            </a:r>
          </a:p>
          <a:p>
            <a:r>
              <a:rPr lang="en-US" dirty="0" smtClean="0"/>
              <a:t>All model fits give angular </a:t>
            </a:r>
            <a:r>
              <a:rPr lang="en-US" dirty="0" smtClean="0"/>
              <a:t>radius</a:t>
            </a:r>
            <a:r>
              <a:rPr lang="en-US" dirty="0" smtClean="0"/>
              <a:t> </a:t>
            </a:r>
            <a:r>
              <a:rPr lang="en-US" dirty="0" smtClean="0"/>
              <a:t>between 0.43 and 0.70 mas (FWHM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would be accessible to imaging in the visible</a:t>
            </a:r>
            <a:endParaRPr lang="en-US" dirty="0" smtClean="0"/>
          </a:p>
          <a:p>
            <a:r>
              <a:rPr lang="en-US" dirty="0" smtClean="0"/>
              <a:t>That is         </a:t>
            </a:r>
            <a:r>
              <a:rPr lang="en-US" b="1" dirty="0" smtClean="0">
                <a:solidFill>
                  <a:srgbClr val="FF0000"/>
                </a:solidFill>
              </a:rPr>
              <a:t>1300 ld &lt; R</a:t>
            </a:r>
            <a:r>
              <a:rPr lang="en-US" b="1" baseline="-25000" dirty="0" smtClean="0">
                <a:solidFill>
                  <a:srgbClr val="FF0000"/>
                </a:solidFill>
              </a:rPr>
              <a:t>BLR</a:t>
            </a:r>
            <a:r>
              <a:rPr lang="en-US" b="1" dirty="0" smtClean="0">
                <a:solidFill>
                  <a:srgbClr val="FF0000"/>
                </a:solidFill>
              </a:rPr>
              <a:t>&lt; 2100 ld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instead of 240 </a:t>
            </a:r>
            <a:r>
              <a:rPr lang="en-US" dirty="0"/>
              <a:t>ld &lt; R</a:t>
            </a:r>
            <a:r>
              <a:rPr lang="en-US" baseline="-25000" dirty="0"/>
              <a:t>BLR</a:t>
            </a:r>
            <a:r>
              <a:rPr lang="en-US" dirty="0"/>
              <a:t>&lt; </a:t>
            </a:r>
            <a:r>
              <a:rPr lang="en-US" dirty="0" smtClean="0"/>
              <a:t>580 </a:t>
            </a:r>
            <a:r>
              <a:rPr lang="en-US" dirty="0"/>
              <a:t>ld </a:t>
            </a:r>
            <a:endParaRPr lang="en-US" dirty="0" smtClean="0"/>
          </a:p>
          <a:p>
            <a:r>
              <a:rPr lang="en-US" dirty="0" smtClean="0"/>
              <a:t>Distance ?</a:t>
            </a:r>
          </a:p>
          <a:p>
            <a:r>
              <a:rPr lang="en-US" dirty="0" smtClean="0"/>
              <a:t>Difference between </a:t>
            </a:r>
            <a:r>
              <a:rPr lang="en-US" dirty="0" err="1" smtClean="0"/>
              <a:t>Pa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cs typeface="Symbol" charset="2"/>
              </a:rPr>
              <a:t> and H</a:t>
            </a:r>
            <a:r>
              <a:rPr lang="en-US" baseline="-25000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lines ?</a:t>
            </a:r>
          </a:p>
          <a:p>
            <a:r>
              <a:rPr lang="en-US" dirty="0" smtClean="0">
                <a:cs typeface="Symbol" charset="2"/>
              </a:rPr>
              <a:t>Different weights in averaged size in RM and DI?</a:t>
            </a:r>
          </a:p>
          <a:p>
            <a:r>
              <a:rPr lang="en-US" dirty="0" smtClean="0">
                <a:cs typeface="Symbol" charset="2"/>
              </a:rPr>
              <a:t>RM wrong ?         </a:t>
            </a:r>
            <a:r>
              <a:rPr lang="en-US" dirty="0" smtClean="0">
                <a:solidFill>
                  <a:srgbClr val="FF0000"/>
                </a:solidFill>
                <a:cs typeface="Symbol" charset="2"/>
              </a:rPr>
              <a:t>YES!   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Symbol" charset="2"/>
              </a:rPr>
              <a:t>For this specific very large source, the observing time window (2300 days is too short to properly measure any delay larger than 800 days)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Reverberation Mapping of 3C273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295400"/>
            <a:ext cx="9258300" cy="2205608"/>
          </a:xfrm>
        </p:spPr>
        <p:txBody>
          <a:bodyPr/>
          <a:lstStyle/>
          <a:p>
            <a:r>
              <a:rPr lang="en-US" sz="2000" dirty="0" smtClean="0"/>
              <a:t>Take 3C273 continuum light curve (S. </a:t>
            </a:r>
            <a:r>
              <a:rPr lang="en-US" sz="2000" dirty="0" err="1" smtClean="0"/>
              <a:t>Kaspi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ApJ</a:t>
            </a:r>
            <a:r>
              <a:rPr lang="en-US" sz="2000" dirty="0" smtClean="0"/>
              <a:t> 2000)</a:t>
            </a:r>
          </a:p>
          <a:p>
            <a:r>
              <a:rPr lang="en-US" sz="2000" dirty="0" smtClean="0"/>
              <a:t>Produce 500 interpolations of this light curve (damped random walk model, Y. </a:t>
            </a:r>
            <a:r>
              <a:rPr lang="en-US" sz="2000" dirty="0" err="1" smtClean="0"/>
              <a:t>Zu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ApJ</a:t>
            </a:r>
            <a:r>
              <a:rPr lang="en-US" sz="2000" dirty="0" smtClean="0"/>
              <a:t> 2011)</a:t>
            </a:r>
          </a:p>
          <a:p>
            <a:r>
              <a:rPr lang="en-US" sz="2000" dirty="0" smtClean="0"/>
              <a:t>For each continuum light curve, produce a line light curve, with a time delay </a:t>
            </a:r>
            <a:r>
              <a:rPr lang="en-US" sz="2000" dirty="0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Compute the RM cross-correlation function, deduce a measured time delay </a:t>
            </a:r>
            <a:r>
              <a:rPr lang="en-US" sz="2000" dirty="0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smtClean="0"/>
              <a:t>out</a:t>
            </a:r>
            <a:r>
              <a:rPr lang="en-US" sz="2000" dirty="0"/>
              <a:t> </a:t>
            </a:r>
            <a:r>
              <a:rPr lang="en-US" sz="2000" dirty="0" smtClean="0"/>
              <a:t>and plot </a:t>
            </a:r>
            <a:r>
              <a:rPr lang="en-US" sz="2000" dirty="0">
                <a:latin typeface="Symbol" charset="2"/>
                <a:cs typeface="Symbol" charset="2"/>
              </a:rPr>
              <a:t>t</a:t>
            </a:r>
            <a:r>
              <a:rPr lang="en-US" sz="2000" baseline="-25000" dirty="0"/>
              <a:t>out</a:t>
            </a:r>
            <a:r>
              <a:rPr lang="en-US" sz="2000" dirty="0"/>
              <a:t> </a:t>
            </a:r>
            <a:r>
              <a:rPr lang="en-US" sz="2000" dirty="0" smtClean="0"/>
              <a:t>= f(</a:t>
            </a:r>
            <a:r>
              <a:rPr lang="en-US" sz="2000" dirty="0">
                <a:latin typeface="Symbol" charset="2"/>
                <a:cs typeface="Symbol" charset="2"/>
              </a:rPr>
              <a:t>t</a:t>
            </a:r>
            <a:r>
              <a:rPr lang="en-US" sz="2000" baseline="-25000" dirty="0"/>
              <a:t>in</a:t>
            </a:r>
            <a:r>
              <a:rPr lang="en-US" sz="2000" dirty="0" smtClean="0"/>
              <a:t>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Reverberation Mapping with the 3C273 observation window, cannot measure BLR sizes larger than 800 light days.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For larger time lags, </a:t>
            </a:r>
          </a:p>
          <a:p>
            <a:pPr marL="457183" lvl="1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 it yields BLR size estimates in 200-500 ld range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Other interpolation methods give similar results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9" name="Grouper 8"/>
          <p:cNvGrpSpPr/>
          <p:nvPr/>
        </p:nvGrpSpPr>
        <p:grpSpPr>
          <a:xfrm>
            <a:off x="6345402" y="4293096"/>
            <a:ext cx="3694642" cy="1872208"/>
            <a:chOff x="246956" y="1447428"/>
            <a:chExt cx="8280920" cy="3853780"/>
          </a:xfrm>
        </p:grpSpPr>
        <p:pic>
          <p:nvPicPr>
            <p:cNvPr id="10" name="Picture 5" descr="TcentVsTaucen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56" y="1447428"/>
              <a:ext cx="8280920" cy="3853780"/>
            </a:xfrm>
            <a:prstGeom prst="rect">
              <a:avLst/>
            </a:prstGeom>
          </p:spPr>
        </p:pic>
        <p:cxnSp>
          <p:nvCxnSpPr>
            <p:cNvPr id="11" name="Connecteur droit 10"/>
            <p:cNvCxnSpPr/>
            <p:nvPr/>
          </p:nvCxnSpPr>
          <p:spPr>
            <a:xfrm flipV="1">
              <a:off x="1292061" y="1820166"/>
              <a:ext cx="2952328" cy="295232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oneTexte 11"/>
          <p:cNvSpPr txBox="1"/>
          <p:nvPr/>
        </p:nvSpPr>
        <p:spPr>
          <a:xfrm rot="5400000">
            <a:off x="9430080" y="5166482"/>
            <a:ext cx="144770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Petrov, Hires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694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BLR model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5228219" y="1165093"/>
            <a:ext cx="4543425" cy="5072219"/>
          </a:xfrm>
        </p:spPr>
        <p:txBody>
          <a:bodyPr/>
          <a:lstStyle/>
          <a:p>
            <a:r>
              <a:rPr lang="en-US" dirty="0" smtClean="0"/>
              <a:t>“cloud list” model</a:t>
            </a:r>
          </a:p>
          <a:p>
            <a:r>
              <a:rPr lang="en-US" dirty="0" smtClean="0"/>
              <a:t>Radial distribution and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BLR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Inclination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Opening angle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 line </a:t>
            </a:r>
            <a:r>
              <a:rPr lang="en-US" dirty="0" smtClean="0"/>
              <a:t>profile(s) &amp; </a:t>
            </a:r>
            <a:r>
              <a:rPr lang="en-US" dirty="0" smtClean="0">
                <a:solidFill>
                  <a:srgbClr val="FF0000"/>
                </a:solidFill>
              </a:rPr>
              <a:t>width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Turbulent velocity</a:t>
            </a:r>
          </a:p>
          <a:p>
            <a:r>
              <a:rPr lang="en-US" dirty="0" smtClean="0"/>
              <a:t>Rotation velocity law (</a:t>
            </a:r>
            <a:r>
              <a:rPr lang="en-US" dirty="0" smtClean="0">
                <a:solidFill>
                  <a:srgbClr val="FF0000"/>
                </a:solidFill>
              </a:rPr>
              <a:t>Keplerian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Radial velocity law</a:t>
            </a:r>
          </a:p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Image 9" descr="Capture d’écran 2014-11-28 à 08.24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4" y="979516"/>
            <a:ext cx="3980282" cy="52577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16200000">
            <a:off x="-342948" y="5182065"/>
            <a:ext cx="1766905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Rakshit, MNRAS,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217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fit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Espace réservé du contenu 8"/>
          <p:cNvSpPr>
            <a:spLocks noGrp="1"/>
          </p:cNvSpPr>
          <p:nvPr>
            <p:ph sz="half" idx="4294967295"/>
          </p:nvPr>
        </p:nvSpPr>
        <p:spPr>
          <a:xfrm>
            <a:off x="5496619" y="1135285"/>
            <a:ext cx="4543425" cy="43099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BLR</a:t>
            </a:r>
            <a:r>
              <a:rPr lang="en-US" dirty="0" smtClean="0"/>
              <a:t>=0.63±0.1 mas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BLR</a:t>
            </a:r>
            <a:r>
              <a:rPr lang="en-US" dirty="0" smtClean="0"/>
              <a:t>=0.63±</a:t>
            </a:r>
            <a:r>
              <a:rPr lang="en-US" dirty="0"/>
              <a:t>0.1 mas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BLR</a:t>
            </a:r>
            <a:r>
              <a:rPr lang="en-US" dirty="0" smtClean="0"/>
              <a:t>=1880±30 ld</a:t>
            </a:r>
          </a:p>
          <a:p>
            <a:r>
              <a:rPr lang="en-US" dirty="0" smtClean="0"/>
              <a:t>Inclination not really constrained below </a:t>
            </a:r>
            <a:r>
              <a:rPr lang="en-US" dirty="0" err="1" smtClean="0"/>
              <a:t>i</a:t>
            </a:r>
            <a:r>
              <a:rPr lang="en-US" dirty="0" smtClean="0"/>
              <a:t>&lt;15°</a:t>
            </a:r>
          </a:p>
          <a:p>
            <a:r>
              <a:rPr lang="en-US" dirty="0" smtClean="0"/>
              <a:t>Opening angle larger than 85°</a:t>
            </a:r>
          </a:p>
          <a:p>
            <a:r>
              <a:rPr lang="en-US" dirty="0" smtClean="0"/>
              <a:t>Turbulent velocity field 1500 km/s</a:t>
            </a:r>
            <a:endParaRPr lang="en-US" dirty="0"/>
          </a:p>
          <a:p>
            <a:r>
              <a:rPr lang="en-US" sz="2400" dirty="0" smtClean="0"/>
              <a:t>Mass little sensitive to inclination: M</a:t>
            </a:r>
            <a:r>
              <a:rPr lang="en-US" sz="2400" baseline="-25000" dirty="0" smtClean="0"/>
              <a:t>BH</a:t>
            </a:r>
            <a:r>
              <a:rPr lang="en-US" sz="2400" dirty="0" smtClean="0"/>
              <a:t>=5.4</a:t>
            </a:r>
            <a:r>
              <a:rPr lang="en-US" sz="2400" baseline="-25000" dirty="0" smtClean="0"/>
              <a:t>-0.4</a:t>
            </a:r>
            <a:r>
              <a:rPr lang="en-US" sz="2400" baseline="30000" dirty="0" smtClean="0"/>
              <a:t>+0.2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sun</a:t>
            </a:r>
            <a:endParaRPr lang="en-US" sz="2400" baseline="-25000" dirty="0" smtClean="0"/>
          </a:p>
        </p:txBody>
      </p:sp>
      <p:pic>
        <p:nvPicPr>
          <p:cNvPr id="9" name="Espace réservé du contenu 14" descr="i20sigma0.84w80dv2000.pdf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" b="-200"/>
          <a:stretch/>
        </p:blipFill>
        <p:spPr>
          <a:xfrm>
            <a:off x="102940" y="1052736"/>
            <a:ext cx="5049837" cy="283213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2725" y="5612467"/>
            <a:ext cx="94207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Add </a:t>
            </a:r>
            <a:r>
              <a:rPr lang="en-US" sz="2000" b="1" dirty="0" smtClean="0">
                <a:solidFill>
                  <a:srgbClr val="FF0000"/>
                </a:solidFill>
              </a:rPr>
              <a:t>20% </a:t>
            </a:r>
            <a:r>
              <a:rPr lang="en-US" sz="2000" b="1" dirty="0">
                <a:solidFill>
                  <a:srgbClr val="FF0000"/>
                </a:solidFill>
              </a:rPr>
              <a:t>relative error to R</a:t>
            </a:r>
            <a:r>
              <a:rPr lang="en-US" sz="2000" b="1" baseline="-25000" dirty="0">
                <a:solidFill>
                  <a:srgbClr val="FF0000"/>
                </a:solidFill>
              </a:rPr>
              <a:t>BLR</a:t>
            </a:r>
            <a:r>
              <a:rPr lang="en-US" sz="2000" b="1" dirty="0">
                <a:solidFill>
                  <a:srgbClr val="FF0000"/>
                </a:solidFill>
              </a:rPr>
              <a:t> and to M</a:t>
            </a:r>
            <a:r>
              <a:rPr lang="en-US" sz="2000" b="1" baseline="-25000" dirty="0">
                <a:solidFill>
                  <a:srgbClr val="FF0000"/>
                </a:solidFill>
              </a:rPr>
              <a:t>BH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because </a:t>
            </a:r>
            <a:r>
              <a:rPr lang="en-US" sz="2000" b="1" dirty="0">
                <a:solidFill>
                  <a:srgbClr val="FF0000"/>
                </a:solidFill>
              </a:rPr>
              <a:t>of uncertainty on </a:t>
            </a:r>
            <a:r>
              <a:rPr lang="en-US" sz="2000" b="1" dirty="0" smtClean="0">
                <a:solidFill>
                  <a:srgbClr val="FF0000"/>
                </a:solidFill>
              </a:rPr>
              <a:t>(absolute </a:t>
            </a:r>
            <a:r>
              <a:rPr lang="en-US" sz="2000" b="1" dirty="0">
                <a:solidFill>
                  <a:srgbClr val="FF0000"/>
                </a:solidFill>
              </a:rPr>
              <a:t>visibility in </a:t>
            </a:r>
            <a:r>
              <a:rPr lang="en-US" sz="2000" b="1" dirty="0" smtClean="0">
                <a:solidFill>
                  <a:srgbClr val="FF0000"/>
                </a:solidFill>
              </a:rPr>
              <a:t>continuum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 inner rim size)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Image 6" descr="SPECT_i10sigma0.77w90dv800M_5e8Msun_Bturb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18" y="3645024"/>
            <a:ext cx="2577480" cy="193311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16200000">
            <a:off x="381682" y="4590418"/>
            <a:ext cx="144770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Petrov, Hires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151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BLRs in the K band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Image 2" descr="Capture d’écran 2014-11-28 à 00.05.3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6"/>
          <a:stretch/>
        </p:blipFill>
        <p:spPr>
          <a:xfrm>
            <a:off x="431800" y="954983"/>
            <a:ext cx="9415570" cy="54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5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4624"/>
            <a:ext cx="9258300" cy="1268760"/>
          </a:xfrm>
        </p:spPr>
        <p:txBody>
          <a:bodyPr/>
          <a:lstStyle/>
          <a:p>
            <a:r>
              <a:rPr lang="en-US" sz="3200" dirty="0" smtClean="0"/>
              <a:t>Introduction: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964" y="1412776"/>
            <a:ext cx="9258300" cy="1440160"/>
          </a:xfrm>
        </p:spPr>
        <p:txBody>
          <a:bodyPr/>
          <a:lstStyle/>
          <a:p>
            <a:r>
              <a:rPr lang="en-US" sz="2000" dirty="0" smtClean="0"/>
              <a:t>Structure and physics of AGNs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9" name="Image 8" descr="Capture d’écran 2014-12-11 à 07.06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32" y="1916832"/>
            <a:ext cx="6521996" cy="4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9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AGNs in the Visible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42" y="878683"/>
            <a:ext cx="844391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2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Capture d’écran 2015-01-16 à 03.01.2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58"/>
          <a:stretch/>
        </p:blipFill>
        <p:spPr>
          <a:xfrm>
            <a:off x="5143500" y="273050"/>
            <a:ext cx="4368800" cy="5853113"/>
          </a:xfr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Fringe detection limits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in the K band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in the visible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514352" y="1435103"/>
            <a:ext cx="3981076" cy="4874217"/>
          </a:xfrm>
        </p:spPr>
        <p:txBody>
          <a:bodyPr/>
          <a:lstStyle/>
          <a:p>
            <a:r>
              <a:rPr lang="en-US" dirty="0" smtClean="0"/>
              <a:t>OASIS+ </a:t>
            </a:r>
            <a:r>
              <a:rPr lang="en-US" sz="1100" dirty="0" smtClean="0"/>
              <a:t>(Best K band instrument) </a:t>
            </a:r>
            <a:r>
              <a:rPr lang="en-US" dirty="0" smtClean="0"/>
              <a:t>UTs             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lim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endParaRPr lang="en-US" dirty="0" smtClean="0"/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K band, 2.2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m, R=1500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R</a:t>
            </a:r>
            <a:r>
              <a:rPr lang="en-US" dirty="0" smtClean="0"/>
              <a:t>=3e</a:t>
            </a:r>
            <a:r>
              <a:rPr lang="en-US" baseline="30000" dirty="0" smtClean="0"/>
              <a:t>-</a:t>
            </a:r>
            <a:r>
              <a:rPr lang="en-US" dirty="0" smtClean="0"/>
              <a:t>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=4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DIT=0.1s 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err="1" smtClean="0"/>
              <a:t>N</a:t>
            </a:r>
            <a:r>
              <a:rPr lang="en-US" baseline="-25000" dirty="0" err="1" smtClean="0"/>
              <a:t>exp</a:t>
            </a:r>
            <a:r>
              <a:rPr lang="en-US" dirty="0" smtClean="0"/>
              <a:t>=200 (20s)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Strehl=0.5, transmission 2%</a:t>
            </a:r>
          </a:p>
          <a:p>
            <a:r>
              <a:rPr lang="en-US" dirty="0" smtClean="0"/>
              <a:t>VISIBLE instrument UTs                            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lim</a:t>
            </a:r>
            <a:r>
              <a:rPr lang="en-US" dirty="0" smtClean="0">
                <a:solidFill>
                  <a:srgbClr val="FF0000"/>
                </a:solidFill>
              </a:rPr>
              <a:t>=15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550 to 750 nm, R=1500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photon counting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DIT=0.023s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err="1" smtClean="0"/>
              <a:t>N</a:t>
            </a:r>
            <a:r>
              <a:rPr lang="en-US" baseline="-25000" dirty="0" err="1" smtClean="0"/>
              <a:t>exp</a:t>
            </a:r>
            <a:r>
              <a:rPr lang="en-US" dirty="0" smtClean="0"/>
              <a:t>=44  (1s)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Strehl=0.23</a:t>
            </a:r>
            <a:r>
              <a:rPr lang="en-US" dirty="0"/>
              <a:t>, transmission </a:t>
            </a:r>
            <a:r>
              <a:rPr lang="en-US" dirty="0" smtClean="0"/>
              <a:t>2%</a:t>
            </a:r>
          </a:p>
          <a:p>
            <a:r>
              <a:rPr lang="en-US" dirty="0" smtClean="0"/>
              <a:t>VISIBLE instrument ATs</a:t>
            </a:r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lim</a:t>
            </a:r>
            <a:r>
              <a:rPr lang="en-US" dirty="0">
                <a:solidFill>
                  <a:srgbClr val="FF0000"/>
                </a:solidFill>
              </a:rPr>
              <a:t>=15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...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err="1" smtClean="0"/>
              <a:t>N</a:t>
            </a:r>
            <a:r>
              <a:rPr lang="en-US" baseline="-25000" dirty="0" err="1" smtClean="0"/>
              <a:t>exp</a:t>
            </a:r>
            <a:r>
              <a:rPr lang="en-US" dirty="0" smtClean="0"/>
              <a:t>=3564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81s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/>
              <a:t>Strehl=</a:t>
            </a:r>
            <a:r>
              <a:rPr lang="en-US" dirty="0" smtClean="0"/>
              <a:t>0.5, </a:t>
            </a:r>
            <a:r>
              <a:rPr lang="en-US" dirty="0"/>
              <a:t>transmission 2</a:t>
            </a:r>
            <a:r>
              <a:rPr lang="en-US" dirty="0" smtClean="0"/>
              <a:t>%</a:t>
            </a:r>
          </a:p>
          <a:p>
            <a:r>
              <a:rPr lang="en-US" dirty="0"/>
              <a:t>VISIBLE instrument ATs                  </a:t>
            </a:r>
            <a:r>
              <a:rPr lang="en-US" dirty="0" smtClean="0"/>
              <a:t>         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lim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...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N=120         </a:t>
            </a:r>
            <a:r>
              <a:rPr lang="en-US" dirty="0" smtClean="0">
                <a:solidFill>
                  <a:srgbClr val="FF0000"/>
                </a:solidFill>
              </a:rPr>
              <a:t>(12s)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/>
              <a:t>Strehl=0.5, transmission 2</a:t>
            </a:r>
            <a:r>
              <a:rPr lang="en-US" dirty="0" smtClean="0"/>
              <a:t>%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3" name="Grouper 22"/>
          <p:cNvGrpSpPr/>
          <p:nvPr/>
        </p:nvGrpSpPr>
        <p:grpSpPr>
          <a:xfrm>
            <a:off x="5753100" y="601638"/>
            <a:ext cx="3492500" cy="3608417"/>
            <a:chOff x="5753100" y="601638"/>
            <a:chExt cx="3492500" cy="3608417"/>
          </a:xfrm>
        </p:grpSpPr>
        <p:sp>
          <p:nvSpPr>
            <p:cNvPr id="24" name="ZoneTexte 23"/>
            <p:cNvSpPr txBox="1"/>
            <p:nvPr/>
          </p:nvSpPr>
          <p:spPr>
            <a:xfrm>
              <a:off x="7303740" y="3933056"/>
              <a:ext cx="4997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V</a:t>
              </a:r>
              <a:r>
                <a:rPr lang="en-US" sz="1200" baseline="-25000" dirty="0" err="1" smtClean="0"/>
                <a:t>mag</a:t>
              </a:r>
              <a:endParaRPr lang="en-US" sz="1200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57664" y="601638"/>
              <a:ext cx="3487936" cy="316835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5753100" y="1102866"/>
              <a:ext cx="3492500" cy="1733550"/>
            </a:xfrm>
            <a:custGeom>
              <a:avLst/>
              <a:gdLst>
                <a:gd name="connsiteX0" fmla="*/ 0 w 3492500"/>
                <a:gd name="connsiteY0" fmla="*/ 0 h 1733550"/>
                <a:gd name="connsiteX1" fmla="*/ 819150 w 3492500"/>
                <a:gd name="connsiteY1" fmla="*/ 323850 h 1733550"/>
                <a:gd name="connsiteX2" fmla="*/ 1619250 w 3492500"/>
                <a:gd name="connsiteY2" fmla="*/ 660400 h 1733550"/>
                <a:gd name="connsiteX3" fmla="*/ 2317750 w 3492500"/>
                <a:gd name="connsiteY3" fmla="*/ 965200 h 1733550"/>
                <a:gd name="connsiteX4" fmla="*/ 2952750 w 3492500"/>
                <a:gd name="connsiteY4" fmla="*/ 1314450 h 1733550"/>
                <a:gd name="connsiteX5" fmla="*/ 3295650 w 3492500"/>
                <a:gd name="connsiteY5" fmla="*/ 1562100 h 1733550"/>
                <a:gd name="connsiteX6" fmla="*/ 3492500 w 3492500"/>
                <a:gd name="connsiteY6" fmla="*/ 173355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500" h="1733550">
                  <a:moveTo>
                    <a:pt x="0" y="0"/>
                  </a:moveTo>
                  <a:lnTo>
                    <a:pt x="819150" y="323850"/>
                  </a:lnTo>
                  <a:cubicBezTo>
                    <a:pt x="1089025" y="433917"/>
                    <a:pt x="1369483" y="553508"/>
                    <a:pt x="1619250" y="660400"/>
                  </a:cubicBezTo>
                  <a:cubicBezTo>
                    <a:pt x="1869017" y="767292"/>
                    <a:pt x="2095500" y="856192"/>
                    <a:pt x="2317750" y="965200"/>
                  </a:cubicBezTo>
                  <a:cubicBezTo>
                    <a:pt x="2540000" y="1074208"/>
                    <a:pt x="2789767" y="1214967"/>
                    <a:pt x="2952750" y="1314450"/>
                  </a:cubicBezTo>
                  <a:cubicBezTo>
                    <a:pt x="3115733" y="1413933"/>
                    <a:pt x="3205692" y="1492250"/>
                    <a:pt x="3295650" y="1562100"/>
                  </a:cubicBezTo>
                  <a:cubicBezTo>
                    <a:pt x="3385608" y="1631950"/>
                    <a:pt x="3459692" y="1703917"/>
                    <a:pt x="3492500" y="173355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5757664" y="1398786"/>
              <a:ext cx="3162300" cy="1447800"/>
            </a:xfrm>
            <a:custGeom>
              <a:avLst/>
              <a:gdLst>
                <a:gd name="connsiteX0" fmla="*/ 0 w 3492500"/>
                <a:gd name="connsiteY0" fmla="*/ 0 h 1733550"/>
                <a:gd name="connsiteX1" fmla="*/ 819150 w 3492500"/>
                <a:gd name="connsiteY1" fmla="*/ 323850 h 1733550"/>
                <a:gd name="connsiteX2" fmla="*/ 1619250 w 3492500"/>
                <a:gd name="connsiteY2" fmla="*/ 660400 h 1733550"/>
                <a:gd name="connsiteX3" fmla="*/ 2317750 w 3492500"/>
                <a:gd name="connsiteY3" fmla="*/ 965200 h 1733550"/>
                <a:gd name="connsiteX4" fmla="*/ 2952750 w 3492500"/>
                <a:gd name="connsiteY4" fmla="*/ 1314450 h 1733550"/>
                <a:gd name="connsiteX5" fmla="*/ 3295650 w 3492500"/>
                <a:gd name="connsiteY5" fmla="*/ 1562100 h 1733550"/>
                <a:gd name="connsiteX6" fmla="*/ 3492500 w 3492500"/>
                <a:gd name="connsiteY6" fmla="*/ 1733550 h 1733550"/>
                <a:gd name="connsiteX0" fmla="*/ 0 w 3295650"/>
                <a:gd name="connsiteY0" fmla="*/ 0 h 1562100"/>
                <a:gd name="connsiteX1" fmla="*/ 819150 w 3295650"/>
                <a:gd name="connsiteY1" fmla="*/ 323850 h 1562100"/>
                <a:gd name="connsiteX2" fmla="*/ 1619250 w 3295650"/>
                <a:gd name="connsiteY2" fmla="*/ 660400 h 1562100"/>
                <a:gd name="connsiteX3" fmla="*/ 2317750 w 3295650"/>
                <a:gd name="connsiteY3" fmla="*/ 965200 h 1562100"/>
                <a:gd name="connsiteX4" fmla="*/ 2952750 w 3295650"/>
                <a:gd name="connsiteY4" fmla="*/ 1314450 h 1562100"/>
                <a:gd name="connsiteX5" fmla="*/ 3295650 w 3295650"/>
                <a:gd name="connsiteY5" fmla="*/ 1562100 h 1562100"/>
                <a:gd name="connsiteX0" fmla="*/ 0 w 3162300"/>
                <a:gd name="connsiteY0" fmla="*/ 0 h 1447800"/>
                <a:gd name="connsiteX1" fmla="*/ 819150 w 3162300"/>
                <a:gd name="connsiteY1" fmla="*/ 323850 h 1447800"/>
                <a:gd name="connsiteX2" fmla="*/ 1619250 w 3162300"/>
                <a:gd name="connsiteY2" fmla="*/ 660400 h 1447800"/>
                <a:gd name="connsiteX3" fmla="*/ 2317750 w 3162300"/>
                <a:gd name="connsiteY3" fmla="*/ 965200 h 1447800"/>
                <a:gd name="connsiteX4" fmla="*/ 2952750 w 3162300"/>
                <a:gd name="connsiteY4" fmla="*/ 1314450 h 1447800"/>
                <a:gd name="connsiteX5" fmla="*/ 3162300 w 3162300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300" h="1447800">
                  <a:moveTo>
                    <a:pt x="0" y="0"/>
                  </a:moveTo>
                  <a:lnTo>
                    <a:pt x="819150" y="323850"/>
                  </a:lnTo>
                  <a:cubicBezTo>
                    <a:pt x="1089025" y="433917"/>
                    <a:pt x="1369483" y="553508"/>
                    <a:pt x="1619250" y="660400"/>
                  </a:cubicBezTo>
                  <a:cubicBezTo>
                    <a:pt x="1869017" y="767292"/>
                    <a:pt x="2095500" y="856192"/>
                    <a:pt x="2317750" y="965200"/>
                  </a:cubicBezTo>
                  <a:cubicBezTo>
                    <a:pt x="2540000" y="1074208"/>
                    <a:pt x="2811992" y="1234017"/>
                    <a:pt x="2952750" y="1314450"/>
                  </a:cubicBezTo>
                  <a:cubicBezTo>
                    <a:pt x="3093508" y="1394883"/>
                    <a:pt x="3072342" y="1377950"/>
                    <a:pt x="3162300" y="144780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ZoneTexte 27"/>
            <p:cNvSpPr txBox="1"/>
            <p:nvPr/>
          </p:nvSpPr>
          <p:spPr>
            <a:xfrm rot="1576405">
              <a:off x="7644815" y="1453983"/>
              <a:ext cx="91260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Visible</a:t>
              </a:r>
            </a:p>
            <a:p>
              <a:pPr algn="ctr"/>
              <a:r>
                <a:rPr lang="en-US" sz="1100" dirty="0" smtClean="0"/>
                <a:t>UT, S</a:t>
              </a:r>
              <a:r>
                <a:rPr lang="en-US" sz="1100" baseline="-25000" dirty="0" smtClean="0"/>
                <a:t>t</a:t>
              </a:r>
              <a:r>
                <a:rPr lang="en-US" sz="1100" dirty="0" smtClean="0"/>
                <a:t>=0.23</a:t>
              </a:r>
            </a:p>
            <a:p>
              <a:pPr algn="ctr"/>
              <a:r>
                <a:rPr lang="en-US" sz="1100" dirty="0" smtClean="0"/>
                <a:t>1 s</a:t>
              </a:r>
              <a:endParaRPr lang="en-US" sz="1100" dirty="0"/>
            </a:p>
          </p:txBody>
        </p:sp>
        <p:sp>
          <p:nvSpPr>
            <p:cNvPr id="29" name="ZoneTexte 28"/>
            <p:cNvSpPr txBox="1"/>
            <p:nvPr/>
          </p:nvSpPr>
          <p:spPr>
            <a:xfrm rot="1528257">
              <a:off x="7430354" y="2267458"/>
              <a:ext cx="82872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Visible</a:t>
              </a:r>
            </a:p>
            <a:p>
              <a:pPr algn="ctr"/>
              <a:r>
                <a:rPr lang="en-US" sz="1100" dirty="0"/>
                <a:t>A</a:t>
              </a:r>
              <a:r>
                <a:rPr lang="en-US" sz="1100" dirty="0" smtClean="0"/>
                <a:t>T, S</a:t>
              </a:r>
              <a:r>
                <a:rPr lang="en-US" sz="1100" baseline="-25000" dirty="0" smtClean="0"/>
                <a:t>t</a:t>
              </a:r>
              <a:r>
                <a:rPr lang="en-US" sz="1100" dirty="0" smtClean="0"/>
                <a:t>=0.5</a:t>
              </a:r>
            </a:p>
            <a:p>
              <a:pPr algn="ctr"/>
              <a:r>
                <a:rPr lang="en-US" sz="1100" dirty="0" smtClean="0"/>
                <a:t>12 s</a:t>
              </a:r>
              <a:endParaRPr lang="en-US" sz="1100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5753100" y="2836416"/>
              <a:ext cx="3492500" cy="1017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112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list</a:t>
            </a:r>
            <a:endParaRPr lang="en-US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investigate all QSOs and Sy1 AGNs observable at Paranal (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&lt;15°)</a:t>
            </a:r>
          </a:p>
          <a:p>
            <a:r>
              <a:rPr lang="en-US" sz="2000" dirty="0" smtClean="0"/>
              <a:t>With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mag</a:t>
            </a:r>
            <a:r>
              <a:rPr lang="en-US" sz="2000" dirty="0" smtClean="0"/>
              <a:t>&lt;15           and 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mag</a:t>
            </a:r>
            <a:r>
              <a:rPr lang="en-US" sz="2000" dirty="0" smtClean="0"/>
              <a:t>&lt;15        </a:t>
            </a:r>
            <a:r>
              <a:rPr lang="en-US" sz="2000" dirty="0" smtClean="0">
                <a:sym typeface="Wingdings"/>
              </a:rPr>
              <a:t>     </a:t>
            </a:r>
            <a:r>
              <a:rPr lang="en-US" sz="2000" dirty="0" smtClean="0">
                <a:sym typeface="Wingdings"/>
              </a:rPr>
              <a:t>~ 130 targets</a:t>
            </a: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Image 2" descr="Capture d’écran 2014-11-28 à 00.05.3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110"/>
          <a:stretch/>
        </p:blipFill>
        <p:spPr>
          <a:xfrm>
            <a:off x="1327076" y="2893827"/>
            <a:ext cx="7701203" cy="341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1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BLRs in the Visible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14350" y="1032567"/>
            <a:ext cx="9258300" cy="4908550"/>
          </a:xfrm>
        </p:spPr>
        <p:txBody>
          <a:bodyPr/>
          <a:lstStyle/>
          <a:p>
            <a:r>
              <a:rPr lang="en-US" sz="2000" dirty="0" smtClean="0"/>
              <a:t>UTs              S</a:t>
            </a:r>
            <a:r>
              <a:rPr lang="en-US" sz="2000" baseline="-25000" dirty="0" smtClean="0"/>
              <a:t>tr</a:t>
            </a:r>
            <a:r>
              <a:rPr lang="en-US" sz="2000" dirty="0" smtClean="0"/>
              <a:t>~0.25 between 0.55 and 0.75 nm         R=1500                2 hours</a:t>
            </a:r>
          </a:p>
          <a:p>
            <a:pPr lvl="1"/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800" dirty="0" smtClean="0">
                <a:cs typeface="Symbol" charset="2"/>
              </a:rPr>
              <a:t>(V=15) ~ </a:t>
            </a:r>
            <a:r>
              <a:rPr lang="en-US" sz="1800" dirty="0" err="1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>
                <a:latin typeface="Symbol" charset="2"/>
                <a:cs typeface="Symbol" charset="2"/>
              </a:rPr>
              <a:t>f</a:t>
            </a:r>
            <a:r>
              <a:rPr lang="en-US" sz="1800" dirty="0" smtClean="0">
                <a:cs typeface="Symbol" charset="2"/>
              </a:rPr>
              <a:t>(K=</a:t>
            </a:r>
            <a:r>
              <a:rPr lang="en-US" sz="1800" dirty="0">
                <a:cs typeface="Symbol" charset="2"/>
              </a:rPr>
              <a:t>15</a:t>
            </a:r>
            <a:r>
              <a:rPr lang="en-US" sz="1800" dirty="0" smtClean="0">
                <a:cs typeface="Symbol" charset="2"/>
              </a:rPr>
              <a:t>) if </a:t>
            </a:r>
            <a:r>
              <a:rPr lang="en-US" sz="1800" dirty="0" err="1" smtClean="0">
                <a:cs typeface="Symbol" charset="2"/>
              </a:rPr>
              <a:t>S</a:t>
            </a:r>
            <a:r>
              <a:rPr lang="en-US" sz="1800" baseline="-25000" dirty="0" err="1" smtClean="0">
                <a:cs typeface="Symbol" charset="2"/>
              </a:rPr>
              <a:t>trK</a:t>
            </a:r>
            <a:r>
              <a:rPr lang="en-US" sz="1800" dirty="0" smtClean="0">
                <a:cs typeface="Symbol" charset="2"/>
              </a:rPr>
              <a:t>=0.5 and </a:t>
            </a:r>
            <a:r>
              <a:rPr lang="en-US" sz="1800" dirty="0" err="1" smtClean="0">
                <a:cs typeface="Symbol" charset="2"/>
              </a:rPr>
              <a:t>S</a:t>
            </a:r>
            <a:r>
              <a:rPr lang="en-US" sz="1800" baseline="-25000" dirty="0" err="1" smtClean="0">
                <a:cs typeface="Symbol" charset="2"/>
              </a:rPr>
              <a:t>trV</a:t>
            </a:r>
            <a:r>
              <a:rPr lang="en-US" sz="1800" dirty="0" smtClean="0">
                <a:cs typeface="Symbol" charset="2"/>
              </a:rPr>
              <a:t>=0.23</a:t>
            </a:r>
          </a:p>
          <a:p>
            <a:pPr lvl="1"/>
            <a:r>
              <a:rPr lang="en-US" sz="1800" dirty="0" err="1" smtClean="0">
                <a:latin typeface="Symbol" charset="2"/>
                <a:cs typeface="Symbol" charset="2"/>
              </a:rPr>
              <a:t>F</a:t>
            </a:r>
            <a:r>
              <a:rPr lang="en-US" sz="1800" baseline="-25000" dirty="0" err="1" smtClean="0">
                <a:cs typeface="Symbol" charset="2"/>
              </a:rPr>
              <a:t>diffV</a:t>
            </a:r>
            <a:r>
              <a:rPr lang="en-US" sz="1800" dirty="0" smtClean="0">
                <a:cs typeface="Symbol" charset="2"/>
              </a:rPr>
              <a:t> =  </a:t>
            </a:r>
            <a:r>
              <a:rPr lang="en-US" sz="1800" dirty="0" err="1" smtClean="0">
                <a:latin typeface="Symbol" charset="2"/>
                <a:cs typeface="Symbol" charset="2"/>
              </a:rPr>
              <a:t>F</a:t>
            </a:r>
            <a:r>
              <a:rPr lang="en-US" sz="1800" baseline="-25000" dirty="0" err="1" smtClean="0">
                <a:cs typeface="Symbol" charset="2"/>
              </a:rPr>
              <a:t>diffK</a:t>
            </a:r>
            <a:r>
              <a:rPr lang="en-US" sz="1800" dirty="0" smtClean="0">
                <a:cs typeface="Symbol" charset="2"/>
              </a:rPr>
              <a:t>*50  (resolution gain and use of H</a:t>
            </a:r>
            <a:r>
              <a:rPr lang="en-US" sz="1800" baseline="-25000" dirty="0" smtClean="0">
                <a:latin typeface="Symbol" charset="2"/>
                <a:cs typeface="Symbol" charset="2"/>
              </a:rPr>
              <a:t>a </a:t>
            </a:r>
            <a:r>
              <a:rPr lang="en-US" sz="1800" dirty="0" smtClean="0">
                <a:cs typeface="Symbol" charset="2"/>
              </a:rPr>
              <a:t>instead of </a:t>
            </a:r>
            <a:r>
              <a:rPr lang="en-US" sz="1800" dirty="0" err="1" smtClean="0">
                <a:cs typeface="Symbol" charset="2"/>
              </a:rPr>
              <a:t>Br</a:t>
            </a:r>
            <a:r>
              <a:rPr lang="en-US" sz="1800" baseline="-25000" dirty="0" err="1" smtClean="0">
                <a:latin typeface="Symbol" charset="2"/>
                <a:cs typeface="Symbol" charset="2"/>
              </a:rPr>
              <a:t>g</a:t>
            </a:r>
            <a:endParaRPr lang="en-US" sz="1800" dirty="0" smtClean="0">
              <a:latin typeface="Symbol" charset="2"/>
              <a:cs typeface="Symbol" charset="2"/>
            </a:endParaRPr>
          </a:p>
          <a:p>
            <a:pPr lvl="1"/>
            <a:r>
              <a:rPr lang="en-US" sz="1800" dirty="0" err="1" smtClean="0">
                <a:cs typeface="Symbol" charset="2"/>
              </a:rPr>
              <a:t>V</a:t>
            </a:r>
            <a:r>
              <a:rPr lang="en-US" sz="1800" baseline="-25000" dirty="0" err="1" smtClean="0">
                <a:cs typeface="Symbol" charset="2"/>
              </a:rPr>
              <a:t>diffV</a:t>
            </a:r>
            <a:r>
              <a:rPr lang="en-US" sz="1800" dirty="0" smtClean="0">
                <a:cs typeface="Symbol" charset="2"/>
              </a:rPr>
              <a:t> =  </a:t>
            </a:r>
            <a:r>
              <a:rPr lang="en-US" sz="1800" dirty="0" err="1" smtClean="0">
                <a:cs typeface="Symbol" charset="2"/>
              </a:rPr>
              <a:t>V</a:t>
            </a:r>
            <a:r>
              <a:rPr lang="en-US" sz="1800" baseline="-25000" dirty="0" err="1" smtClean="0">
                <a:cs typeface="Symbol" charset="2"/>
              </a:rPr>
              <a:t>diffK</a:t>
            </a:r>
            <a:r>
              <a:rPr lang="en-US" sz="1800" dirty="0" smtClean="0">
                <a:cs typeface="Symbol" charset="2"/>
              </a:rPr>
              <a:t>*160 (resolution gain)</a:t>
            </a:r>
            <a:r>
              <a:rPr lang="en-US" sz="1800" baseline="30000" dirty="0" smtClean="0">
                <a:cs typeface="Symbol" charset="2"/>
              </a:rPr>
              <a:t>2</a:t>
            </a:r>
            <a:r>
              <a:rPr lang="en-US" sz="1800" dirty="0" smtClean="0">
                <a:cs typeface="Symbol" charset="2"/>
              </a:rPr>
              <a:t> </a:t>
            </a:r>
            <a:r>
              <a:rPr lang="en-US" sz="1800" dirty="0">
                <a:cs typeface="Symbol" charset="2"/>
              </a:rPr>
              <a:t>and use of H</a:t>
            </a:r>
            <a:r>
              <a:rPr lang="en-US" sz="1800" baseline="-25000" dirty="0">
                <a:latin typeface="Symbol" charset="2"/>
                <a:cs typeface="Symbol" charset="2"/>
              </a:rPr>
              <a:t>a </a:t>
            </a:r>
            <a:r>
              <a:rPr lang="en-US" sz="1800" dirty="0">
                <a:cs typeface="Symbol" charset="2"/>
              </a:rPr>
              <a:t>instead of </a:t>
            </a:r>
            <a:r>
              <a:rPr lang="en-US" sz="1800" dirty="0" err="1" smtClean="0">
                <a:cs typeface="Symbol" charset="2"/>
              </a:rPr>
              <a:t>Br</a:t>
            </a:r>
            <a:r>
              <a:rPr lang="en-US" sz="1800" baseline="-25000" dirty="0" err="1" smtClean="0">
                <a:latin typeface="Symbol" charset="2"/>
                <a:cs typeface="Symbol" charset="2"/>
              </a:rPr>
              <a:t>g</a:t>
            </a:r>
            <a:endParaRPr lang="en-US" sz="1800" dirty="0" smtClean="0">
              <a:cs typeface="Symbol" charset="2"/>
            </a:endParaRPr>
          </a:p>
          <a:p>
            <a:pPr lvl="1"/>
            <a:r>
              <a:rPr lang="en-US" sz="1800" dirty="0" smtClean="0"/>
              <a:t>Absolute visibility and differential phase on all sources V&lt;15</a:t>
            </a:r>
          </a:p>
          <a:p>
            <a:pPr lvl="1"/>
            <a:r>
              <a:rPr lang="en-US" sz="1800" dirty="0" smtClean="0"/>
              <a:t>Distance accuracy better than 5% at V=14     </a:t>
            </a:r>
            <a:r>
              <a:rPr lang="en-US" sz="1600" dirty="0" smtClean="0"/>
              <a:t>(~30 sources with distances better than 5%)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7" name="Grouper 6"/>
          <p:cNvGrpSpPr/>
          <p:nvPr/>
        </p:nvGrpSpPr>
        <p:grpSpPr>
          <a:xfrm>
            <a:off x="1543099" y="3068960"/>
            <a:ext cx="7626861" cy="3377379"/>
            <a:chOff x="431800" y="954983"/>
            <a:chExt cx="9415570" cy="4169467"/>
          </a:xfrm>
        </p:grpSpPr>
        <p:pic>
          <p:nvPicPr>
            <p:cNvPr id="3" name="Image 2" descr="Capture d’écran 2014-11-28 à 00.05.37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03"/>
            <a:stretch/>
          </p:blipFill>
          <p:spPr>
            <a:xfrm>
              <a:off x="431800" y="954983"/>
              <a:ext cx="9415570" cy="416946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269926" y="1376710"/>
              <a:ext cx="3684989" cy="3242518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66171" y="1376710"/>
              <a:ext cx="3684989" cy="3242518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839244" y="4823572"/>
              <a:ext cx="576270" cy="2659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b="1" dirty="0" err="1" smtClean="0"/>
                <a:t>Vmag</a:t>
              </a:r>
              <a:endParaRPr lang="en-US" sz="8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341369" y="4823573"/>
              <a:ext cx="576270" cy="2659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b="1" dirty="0" err="1" smtClean="0"/>
                <a:t>Vmag</a:t>
              </a:r>
              <a:endParaRPr lang="en-US" sz="800" b="1" dirty="0"/>
            </a:p>
          </p:txBody>
        </p:sp>
        <p:grpSp>
          <p:nvGrpSpPr>
            <p:cNvPr id="13" name="Grouper 12"/>
            <p:cNvGrpSpPr/>
            <p:nvPr/>
          </p:nvGrpSpPr>
          <p:grpSpPr>
            <a:xfrm>
              <a:off x="882657" y="1188700"/>
              <a:ext cx="342819" cy="3605387"/>
              <a:chOff x="882657" y="1188700"/>
              <a:chExt cx="342819" cy="3605387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882657" y="1188700"/>
                <a:ext cx="342819" cy="28496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900" dirty="0" smtClean="0"/>
                  <a:t>10</a:t>
                </a:r>
                <a:r>
                  <a:rPr lang="en-US" sz="900" baseline="30000" dirty="0" smtClean="0"/>
                  <a:t>2</a:t>
                </a:r>
                <a:endParaRPr lang="en-US" sz="900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882657" y="2306465"/>
                <a:ext cx="342819" cy="28496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900" dirty="0" smtClean="0"/>
                  <a:t>10</a:t>
                </a:r>
                <a:r>
                  <a:rPr lang="en-US" sz="900" baseline="30000" dirty="0"/>
                  <a:t>1</a:t>
                </a:r>
                <a:endParaRPr lang="en-US" sz="900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882657" y="3395092"/>
                <a:ext cx="342819" cy="28496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900" dirty="0" smtClean="0"/>
                  <a:t>10</a:t>
                </a:r>
                <a:r>
                  <a:rPr lang="en-US" sz="900" baseline="30000" dirty="0"/>
                  <a:t>0</a:t>
                </a:r>
                <a:endParaRPr lang="en-US" sz="900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882657" y="4509119"/>
                <a:ext cx="342819" cy="28496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900" dirty="0" smtClean="0"/>
                  <a:t>10</a:t>
                </a:r>
                <a:r>
                  <a:rPr lang="en-US" sz="900" baseline="30000" dirty="0" smtClean="0"/>
                  <a:t>-1</a:t>
                </a:r>
                <a:endParaRPr lang="en-US" sz="900" dirty="0"/>
              </a:p>
            </p:txBody>
          </p:sp>
        </p:grpSp>
        <p:grpSp>
          <p:nvGrpSpPr>
            <p:cNvPr id="25" name="Grouper 24"/>
            <p:cNvGrpSpPr/>
            <p:nvPr/>
          </p:nvGrpSpPr>
          <p:grpSpPr>
            <a:xfrm>
              <a:off x="5359524" y="1576171"/>
              <a:ext cx="342819" cy="3224266"/>
              <a:chOff x="5372181" y="1576171"/>
              <a:chExt cx="342819" cy="3224266"/>
            </a:xfrm>
          </p:grpSpPr>
          <p:sp>
            <p:nvSpPr>
              <p:cNvPr id="21" name="ZoneTexte 20"/>
              <p:cNvSpPr txBox="1"/>
              <p:nvPr/>
            </p:nvSpPr>
            <p:spPr>
              <a:xfrm>
                <a:off x="5372181" y="1576171"/>
                <a:ext cx="342819" cy="28496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900" dirty="0" smtClean="0"/>
                  <a:t>10</a:t>
                </a:r>
                <a:r>
                  <a:rPr lang="en-US" sz="900" baseline="30000" dirty="0"/>
                  <a:t>0</a:t>
                </a:r>
                <a:endParaRPr lang="en-US" sz="900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5372181" y="2560586"/>
                <a:ext cx="342819" cy="28496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900" dirty="0" smtClean="0"/>
                  <a:t>10</a:t>
                </a:r>
                <a:r>
                  <a:rPr lang="en-US" sz="900" baseline="30000" dirty="0" smtClean="0"/>
                  <a:t>-1</a:t>
                </a:r>
                <a:endParaRPr lang="en-US" sz="900" dirty="0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5372181" y="3541264"/>
                <a:ext cx="342819" cy="28496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900" dirty="0" smtClean="0"/>
                  <a:t>10</a:t>
                </a:r>
                <a:r>
                  <a:rPr lang="en-US" sz="900" baseline="30000" dirty="0" smtClean="0"/>
                  <a:t>-2</a:t>
                </a:r>
                <a:endParaRPr lang="en-US" sz="900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5372181" y="4515469"/>
                <a:ext cx="342819" cy="28496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900" dirty="0" smtClean="0"/>
                  <a:t>10</a:t>
                </a:r>
                <a:r>
                  <a:rPr lang="en-US" sz="900" baseline="30000" dirty="0" smtClean="0"/>
                  <a:t>-3</a:t>
                </a:r>
                <a:endParaRPr lang="en-US" sz="900" dirty="0"/>
              </a:p>
            </p:txBody>
          </p:sp>
        </p:grpSp>
        <p:cxnSp>
          <p:nvCxnSpPr>
            <p:cNvPr id="30" name="Connecteur droit 29"/>
            <p:cNvCxnSpPr/>
            <p:nvPr/>
          </p:nvCxnSpPr>
          <p:spPr>
            <a:xfrm>
              <a:off x="7092354" y="2317130"/>
              <a:ext cx="2405534" cy="2016224"/>
            </a:xfrm>
            <a:prstGeom prst="line">
              <a:avLst/>
            </a:prstGeom>
            <a:ln w="57150" cmpd="sng"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orme libre 32"/>
            <p:cNvSpPr/>
            <p:nvPr/>
          </p:nvSpPr>
          <p:spPr>
            <a:xfrm>
              <a:off x="7562850" y="3394417"/>
              <a:ext cx="1937027" cy="1260133"/>
            </a:xfrm>
            <a:custGeom>
              <a:avLst/>
              <a:gdLst>
                <a:gd name="connsiteX0" fmla="*/ 0 w 1937027"/>
                <a:gd name="connsiteY0" fmla="*/ 1260133 h 1260133"/>
                <a:gd name="connsiteX1" fmla="*/ 228600 w 1937027"/>
                <a:gd name="connsiteY1" fmla="*/ 1145833 h 1260133"/>
                <a:gd name="connsiteX2" fmla="*/ 444500 w 1937027"/>
                <a:gd name="connsiteY2" fmla="*/ 1025183 h 1260133"/>
                <a:gd name="connsiteX3" fmla="*/ 666750 w 1937027"/>
                <a:gd name="connsiteY3" fmla="*/ 904533 h 1260133"/>
                <a:gd name="connsiteX4" fmla="*/ 908050 w 1937027"/>
                <a:gd name="connsiteY4" fmla="*/ 764833 h 1260133"/>
                <a:gd name="connsiteX5" fmla="*/ 1104900 w 1937027"/>
                <a:gd name="connsiteY5" fmla="*/ 631483 h 1260133"/>
                <a:gd name="connsiteX6" fmla="*/ 1301750 w 1937027"/>
                <a:gd name="connsiteY6" fmla="*/ 491783 h 1260133"/>
                <a:gd name="connsiteX7" fmla="*/ 1504950 w 1937027"/>
                <a:gd name="connsiteY7" fmla="*/ 339383 h 1260133"/>
                <a:gd name="connsiteX8" fmla="*/ 1663700 w 1937027"/>
                <a:gd name="connsiteY8" fmla="*/ 218733 h 1260133"/>
                <a:gd name="connsiteX9" fmla="*/ 1816100 w 1937027"/>
                <a:gd name="connsiteY9" fmla="*/ 98083 h 1260133"/>
                <a:gd name="connsiteX10" fmla="*/ 1930400 w 1937027"/>
                <a:gd name="connsiteY10" fmla="*/ 9183 h 1260133"/>
                <a:gd name="connsiteX11" fmla="*/ 1924050 w 1937027"/>
                <a:gd name="connsiteY11" fmla="*/ 2833 h 126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7027" h="1260133">
                  <a:moveTo>
                    <a:pt x="0" y="1260133"/>
                  </a:moveTo>
                  <a:cubicBezTo>
                    <a:pt x="77258" y="1222562"/>
                    <a:pt x="154517" y="1184991"/>
                    <a:pt x="228600" y="1145833"/>
                  </a:cubicBezTo>
                  <a:cubicBezTo>
                    <a:pt x="302683" y="1106675"/>
                    <a:pt x="444500" y="1025183"/>
                    <a:pt x="444500" y="1025183"/>
                  </a:cubicBezTo>
                  <a:cubicBezTo>
                    <a:pt x="517525" y="984966"/>
                    <a:pt x="589492" y="947925"/>
                    <a:pt x="666750" y="904533"/>
                  </a:cubicBezTo>
                  <a:cubicBezTo>
                    <a:pt x="744008" y="861141"/>
                    <a:pt x="835025" y="810341"/>
                    <a:pt x="908050" y="764833"/>
                  </a:cubicBezTo>
                  <a:cubicBezTo>
                    <a:pt x="981075" y="719325"/>
                    <a:pt x="1039283" y="676991"/>
                    <a:pt x="1104900" y="631483"/>
                  </a:cubicBezTo>
                  <a:cubicBezTo>
                    <a:pt x="1170517" y="585975"/>
                    <a:pt x="1235075" y="540466"/>
                    <a:pt x="1301750" y="491783"/>
                  </a:cubicBezTo>
                  <a:cubicBezTo>
                    <a:pt x="1368425" y="443100"/>
                    <a:pt x="1504950" y="339383"/>
                    <a:pt x="1504950" y="339383"/>
                  </a:cubicBezTo>
                  <a:lnTo>
                    <a:pt x="1663700" y="218733"/>
                  </a:lnTo>
                  <a:cubicBezTo>
                    <a:pt x="1715558" y="178516"/>
                    <a:pt x="1771650" y="133008"/>
                    <a:pt x="1816100" y="98083"/>
                  </a:cubicBezTo>
                  <a:cubicBezTo>
                    <a:pt x="1860550" y="63158"/>
                    <a:pt x="1912408" y="25058"/>
                    <a:pt x="1930400" y="9183"/>
                  </a:cubicBezTo>
                  <a:cubicBezTo>
                    <a:pt x="1948392" y="-6692"/>
                    <a:pt x="1924050" y="2833"/>
                    <a:pt x="1924050" y="2833"/>
                  </a:cubicBezTo>
                </a:path>
              </a:pathLst>
            </a:cu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7060494" y="1773962"/>
              <a:ext cx="2426406" cy="1502638"/>
            </a:xfrm>
            <a:custGeom>
              <a:avLst/>
              <a:gdLst>
                <a:gd name="connsiteX0" fmla="*/ 2381250 w 2381250"/>
                <a:gd name="connsiteY0" fmla="*/ 1536700 h 1536700"/>
                <a:gd name="connsiteX1" fmla="*/ 1333500 w 2381250"/>
                <a:gd name="connsiteY1" fmla="*/ 660400 h 1536700"/>
                <a:gd name="connsiteX2" fmla="*/ 641350 w 2381250"/>
                <a:gd name="connsiteY2" fmla="*/ 254000 h 1536700"/>
                <a:gd name="connsiteX3" fmla="*/ 0 w 2381250"/>
                <a:gd name="connsiteY3" fmla="*/ 0 h 1536700"/>
                <a:gd name="connsiteX4" fmla="*/ 0 w 2381250"/>
                <a:gd name="connsiteY4" fmla="*/ 0 h 1536700"/>
                <a:gd name="connsiteX0" fmla="*/ 2381250 w 2381250"/>
                <a:gd name="connsiteY0" fmla="*/ 1536700 h 1536700"/>
                <a:gd name="connsiteX1" fmla="*/ 1333500 w 2381250"/>
                <a:gd name="connsiteY1" fmla="*/ 692150 h 1536700"/>
                <a:gd name="connsiteX2" fmla="*/ 641350 w 2381250"/>
                <a:gd name="connsiteY2" fmla="*/ 254000 h 1536700"/>
                <a:gd name="connsiteX3" fmla="*/ 0 w 2381250"/>
                <a:gd name="connsiteY3" fmla="*/ 0 h 1536700"/>
                <a:gd name="connsiteX4" fmla="*/ 0 w 2381250"/>
                <a:gd name="connsiteY4" fmla="*/ 0 h 1536700"/>
                <a:gd name="connsiteX0" fmla="*/ 2428757 w 2428757"/>
                <a:gd name="connsiteY0" fmla="*/ 1546052 h 1546052"/>
                <a:gd name="connsiteX1" fmla="*/ 1381007 w 2428757"/>
                <a:gd name="connsiteY1" fmla="*/ 701502 h 1546052"/>
                <a:gd name="connsiteX2" fmla="*/ 688857 w 2428757"/>
                <a:gd name="connsiteY2" fmla="*/ 263352 h 1546052"/>
                <a:gd name="connsiteX3" fmla="*/ 47507 w 2428757"/>
                <a:gd name="connsiteY3" fmla="*/ 9352 h 1546052"/>
                <a:gd name="connsiteX4" fmla="*/ 47507 w 2428757"/>
                <a:gd name="connsiteY4" fmla="*/ 60152 h 1546052"/>
                <a:gd name="connsiteX0" fmla="*/ 2428757 w 2428757"/>
                <a:gd name="connsiteY0" fmla="*/ 1501808 h 1501808"/>
                <a:gd name="connsiteX1" fmla="*/ 1381007 w 2428757"/>
                <a:gd name="connsiteY1" fmla="*/ 657258 h 1501808"/>
                <a:gd name="connsiteX2" fmla="*/ 688857 w 2428757"/>
                <a:gd name="connsiteY2" fmla="*/ 219108 h 1501808"/>
                <a:gd name="connsiteX3" fmla="*/ 47507 w 2428757"/>
                <a:gd name="connsiteY3" fmla="*/ 22258 h 1501808"/>
                <a:gd name="connsiteX4" fmla="*/ 47507 w 2428757"/>
                <a:gd name="connsiteY4" fmla="*/ 15908 h 1501808"/>
                <a:gd name="connsiteX0" fmla="*/ 2428757 w 2428757"/>
                <a:gd name="connsiteY0" fmla="*/ 1497189 h 1497189"/>
                <a:gd name="connsiteX1" fmla="*/ 1381007 w 2428757"/>
                <a:gd name="connsiteY1" fmla="*/ 652639 h 1497189"/>
                <a:gd name="connsiteX2" fmla="*/ 688857 w 2428757"/>
                <a:gd name="connsiteY2" fmla="*/ 214489 h 1497189"/>
                <a:gd name="connsiteX3" fmla="*/ 47507 w 2428757"/>
                <a:gd name="connsiteY3" fmla="*/ 17639 h 1497189"/>
                <a:gd name="connsiteX4" fmla="*/ 47507 w 2428757"/>
                <a:gd name="connsiteY4" fmla="*/ 11289 h 1497189"/>
                <a:gd name="connsiteX0" fmla="*/ 2426406 w 2426406"/>
                <a:gd name="connsiteY0" fmla="*/ 1502638 h 1502638"/>
                <a:gd name="connsiteX1" fmla="*/ 1378656 w 2426406"/>
                <a:gd name="connsiteY1" fmla="*/ 658088 h 1502638"/>
                <a:gd name="connsiteX2" fmla="*/ 654756 w 2426406"/>
                <a:gd name="connsiteY2" fmla="*/ 232638 h 1502638"/>
                <a:gd name="connsiteX3" fmla="*/ 45156 w 2426406"/>
                <a:gd name="connsiteY3" fmla="*/ 23088 h 1502638"/>
                <a:gd name="connsiteX4" fmla="*/ 45156 w 2426406"/>
                <a:gd name="connsiteY4" fmla="*/ 16738 h 150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06" h="1502638">
                  <a:moveTo>
                    <a:pt x="2426406" y="1502638"/>
                  </a:moveTo>
                  <a:cubicBezTo>
                    <a:pt x="2047522" y="1171379"/>
                    <a:pt x="1673931" y="869755"/>
                    <a:pt x="1378656" y="658088"/>
                  </a:cubicBezTo>
                  <a:cubicBezTo>
                    <a:pt x="1083381" y="446421"/>
                    <a:pt x="877006" y="338471"/>
                    <a:pt x="654756" y="232638"/>
                  </a:cubicBezTo>
                  <a:cubicBezTo>
                    <a:pt x="432506" y="126805"/>
                    <a:pt x="146756" y="59071"/>
                    <a:pt x="45156" y="23088"/>
                  </a:cubicBezTo>
                  <a:cubicBezTo>
                    <a:pt x="-56444" y="-12895"/>
                    <a:pt x="45156" y="-195"/>
                    <a:pt x="45156" y="16738"/>
                  </a:cubicBezTo>
                </a:path>
              </a:pathLst>
            </a:custGeom>
            <a:ln w="571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 flipV="1">
              <a:off x="2551212" y="1772816"/>
              <a:ext cx="2422872" cy="1158478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prstDash val="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 flipV="1">
              <a:off x="2551212" y="2283222"/>
              <a:ext cx="2422872" cy="1145778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orme libre 31"/>
            <p:cNvSpPr/>
            <p:nvPr/>
          </p:nvSpPr>
          <p:spPr>
            <a:xfrm>
              <a:off x="3625850" y="3581400"/>
              <a:ext cx="1352550" cy="1079500"/>
            </a:xfrm>
            <a:custGeom>
              <a:avLst/>
              <a:gdLst>
                <a:gd name="connsiteX0" fmla="*/ 0 w 1352550"/>
                <a:gd name="connsiteY0" fmla="*/ 1079500 h 1079500"/>
                <a:gd name="connsiteX1" fmla="*/ 190500 w 1352550"/>
                <a:gd name="connsiteY1" fmla="*/ 952500 h 1079500"/>
                <a:gd name="connsiteX2" fmla="*/ 374650 w 1352550"/>
                <a:gd name="connsiteY2" fmla="*/ 819150 h 1079500"/>
                <a:gd name="connsiteX3" fmla="*/ 584200 w 1352550"/>
                <a:gd name="connsiteY3" fmla="*/ 660400 h 1079500"/>
                <a:gd name="connsiteX4" fmla="*/ 793750 w 1352550"/>
                <a:gd name="connsiteY4" fmla="*/ 495300 h 1079500"/>
                <a:gd name="connsiteX5" fmla="*/ 984250 w 1352550"/>
                <a:gd name="connsiteY5" fmla="*/ 349250 h 1079500"/>
                <a:gd name="connsiteX6" fmla="*/ 1162050 w 1352550"/>
                <a:gd name="connsiteY6" fmla="*/ 184150 h 1079500"/>
                <a:gd name="connsiteX7" fmla="*/ 1352550 w 1352550"/>
                <a:gd name="connsiteY7" fmla="*/ 0 h 1079500"/>
                <a:gd name="connsiteX8" fmla="*/ 1352550 w 1352550"/>
                <a:gd name="connsiteY8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0" h="1079500">
                  <a:moveTo>
                    <a:pt x="0" y="1079500"/>
                  </a:moveTo>
                  <a:cubicBezTo>
                    <a:pt x="64029" y="1037696"/>
                    <a:pt x="128058" y="995892"/>
                    <a:pt x="190500" y="952500"/>
                  </a:cubicBezTo>
                  <a:cubicBezTo>
                    <a:pt x="252942" y="909108"/>
                    <a:pt x="309033" y="867833"/>
                    <a:pt x="374650" y="819150"/>
                  </a:cubicBezTo>
                  <a:cubicBezTo>
                    <a:pt x="440267" y="770467"/>
                    <a:pt x="514350" y="714375"/>
                    <a:pt x="584200" y="660400"/>
                  </a:cubicBezTo>
                  <a:cubicBezTo>
                    <a:pt x="654050" y="606425"/>
                    <a:pt x="727075" y="547158"/>
                    <a:pt x="793750" y="495300"/>
                  </a:cubicBezTo>
                  <a:cubicBezTo>
                    <a:pt x="860425" y="443442"/>
                    <a:pt x="922867" y="401108"/>
                    <a:pt x="984250" y="349250"/>
                  </a:cubicBezTo>
                  <a:cubicBezTo>
                    <a:pt x="1045633" y="297392"/>
                    <a:pt x="1100667" y="242358"/>
                    <a:pt x="1162050" y="184150"/>
                  </a:cubicBezTo>
                  <a:cubicBezTo>
                    <a:pt x="1223433" y="125942"/>
                    <a:pt x="1352550" y="0"/>
                    <a:pt x="1352550" y="0"/>
                  </a:cubicBezTo>
                  <a:lnTo>
                    <a:pt x="1352550" y="0"/>
                  </a:lnTo>
                </a:path>
              </a:pathLst>
            </a:cu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209840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BLRs in the Visible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14350" y="968722"/>
            <a:ext cx="9258300" cy="4908550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Ts              S</a:t>
            </a:r>
            <a:r>
              <a:rPr lang="en-US" sz="2000" baseline="-25000" dirty="0" smtClean="0"/>
              <a:t>tr</a:t>
            </a:r>
            <a:r>
              <a:rPr lang="en-US" sz="2000" dirty="0" smtClean="0"/>
              <a:t>~0.5 between 0.55 and 0.75 nm         R=1500                2 hours</a:t>
            </a:r>
          </a:p>
          <a:p>
            <a:pPr lvl="1"/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800" baseline="-25000" dirty="0" err="1" smtClean="0">
                <a:cs typeface="Symbol" charset="2"/>
              </a:rPr>
              <a:t>AT</a:t>
            </a:r>
            <a:r>
              <a:rPr lang="en-US" sz="1800" dirty="0" smtClean="0">
                <a:cs typeface="Symbol" charset="2"/>
              </a:rPr>
              <a:t>(</a:t>
            </a:r>
            <a:r>
              <a:rPr lang="en-US" sz="1800" dirty="0">
                <a:cs typeface="Symbol" charset="2"/>
              </a:rPr>
              <a:t>V=15) ~ </a:t>
            </a:r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800" baseline="-25000" dirty="0" err="1" smtClean="0">
                <a:cs typeface="Symbol" charset="2"/>
              </a:rPr>
              <a:t>UT</a:t>
            </a:r>
            <a:r>
              <a:rPr lang="en-US" sz="1800" dirty="0" smtClean="0">
                <a:cs typeface="Symbol" charset="2"/>
              </a:rPr>
              <a:t>(</a:t>
            </a:r>
            <a:r>
              <a:rPr lang="en-US" sz="1800" dirty="0">
                <a:cs typeface="Symbol" charset="2"/>
              </a:rPr>
              <a:t>K=15</a:t>
            </a:r>
            <a:r>
              <a:rPr lang="en-US" sz="1800" dirty="0" smtClean="0">
                <a:cs typeface="Symbol" charset="2"/>
              </a:rPr>
              <a:t>)*3    </a:t>
            </a:r>
            <a:r>
              <a:rPr lang="en-US" sz="1800" dirty="0">
                <a:cs typeface="Symbol" charset="2"/>
              </a:rPr>
              <a:t>if </a:t>
            </a:r>
            <a:r>
              <a:rPr lang="en-US" sz="1800" dirty="0" err="1" smtClean="0">
                <a:cs typeface="Symbol" charset="2"/>
              </a:rPr>
              <a:t>S</a:t>
            </a:r>
            <a:r>
              <a:rPr lang="en-US" sz="1800" baseline="-25000" dirty="0" err="1" smtClean="0">
                <a:cs typeface="Symbol" charset="2"/>
              </a:rPr>
              <a:t>trKUT</a:t>
            </a:r>
            <a:r>
              <a:rPr lang="en-US" sz="1800" dirty="0" smtClean="0">
                <a:cs typeface="Symbol" charset="2"/>
              </a:rPr>
              <a:t>=</a:t>
            </a:r>
            <a:r>
              <a:rPr lang="en-US" sz="1800" dirty="0">
                <a:cs typeface="Symbol" charset="2"/>
              </a:rPr>
              <a:t>0.5 and </a:t>
            </a:r>
            <a:r>
              <a:rPr lang="en-US" sz="1800" dirty="0" err="1" smtClean="0">
                <a:cs typeface="Symbol" charset="2"/>
              </a:rPr>
              <a:t>S</a:t>
            </a:r>
            <a:r>
              <a:rPr lang="en-US" sz="1800" baseline="-25000" dirty="0" err="1" smtClean="0">
                <a:cs typeface="Symbol" charset="2"/>
              </a:rPr>
              <a:t>trVAT</a:t>
            </a:r>
            <a:r>
              <a:rPr lang="en-US" sz="1800" dirty="0" smtClean="0">
                <a:cs typeface="Symbol" charset="2"/>
              </a:rPr>
              <a:t>=0.5</a:t>
            </a:r>
            <a:endParaRPr lang="en-US" sz="1800" dirty="0">
              <a:cs typeface="Symbol" charset="2"/>
            </a:endParaRPr>
          </a:p>
          <a:p>
            <a:pPr lvl="1"/>
            <a:r>
              <a:rPr lang="en-US" sz="1800" dirty="0" err="1">
                <a:latin typeface="Symbol" charset="2"/>
                <a:cs typeface="Symbol" charset="2"/>
              </a:rPr>
              <a:t>F</a:t>
            </a:r>
            <a:r>
              <a:rPr lang="en-US" sz="1800" baseline="-25000" dirty="0" err="1">
                <a:cs typeface="Symbol" charset="2"/>
              </a:rPr>
              <a:t>diffV</a:t>
            </a:r>
            <a:r>
              <a:rPr lang="en-US" sz="1800" dirty="0">
                <a:cs typeface="Symbol" charset="2"/>
              </a:rPr>
              <a:t> =  </a:t>
            </a:r>
            <a:r>
              <a:rPr lang="en-US" sz="1800" dirty="0" err="1">
                <a:latin typeface="Symbol" charset="2"/>
                <a:cs typeface="Symbol" charset="2"/>
              </a:rPr>
              <a:t>F</a:t>
            </a:r>
            <a:r>
              <a:rPr lang="en-US" sz="1800" baseline="-25000" dirty="0" err="1">
                <a:cs typeface="Symbol" charset="2"/>
              </a:rPr>
              <a:t>diffK</a:t>
            </a:r>
            <a:r>
              <a:rPr lang="en-US" sz="1800" dirty="0">
                <a:cs typeface="Symbol" charset="2"/>
              </a:rPr>
              <a:t>*50  (resolution gain and use of H</a:t>
            </a:r>
            <a:r>
              <a:rPr lang="en-US" sz="1800" baseline="-25000" dirty="0">
                <a:latin typeface="Symbol" charset="2"/>
                <a:cs typeface="Symbol" charset="2"/>
              </a:rPr>
              <a:t>a </a:t>
            </a:r>
            <a:r>
              <a:rPr lang="en-US" sz="1800" dirty="0">
                <a:cs typeface="Symbol" charset="2"/>
              </a:rPr>
              <a:t>instead of </a:t>
            </a:r>
            <a:r>
              <a:rPr lang="en-US" sz="1800" dirty="0" err="1">
                <a:cs typeface="Symbol" charset="2"/>
              </a:rPr>
              <a:t>Br</a:t>
            </a:r>
            <a:r>
              <a:rPr lang="en-US" sz="1800" baseline="-25000" dirty="0" err="1">
                <a:latin typeface="Symbol" charset="2"/>
                <a:cs typeface="Symbol" charset="2"/>
              </a:rPr>
              <a:t>g</a:t>
            </a:r>
            <a:endParaRPr lang="en-US" sz="1800" dirty="0">
              <a:latin typeface="Symbol" charset="2"/>
              <a:cs typeface="Symbol" charset="2"/>
            </a:endParaRPr>
          </a:p>
          <a:p>
            <a:pPr lvl="1"/>
            <a:r>
              <a:rPr lang="en-US" sz="1800" dirty="0" err="1">
                <a:cs typeface="Symbol" charset="2"/>
              </a:rPr>
              <a:t>V</a:t>
            </a:r>
            <a:r>
              <a:rPr lang="en-US" sz="1800" baseline="-25000" dirty="0" err="1">
                <a:cs typeface="Symbol" charset="2"/>
              </a:rPr>
              <a:t>diffV</a:t>
            </a:r>
            <a:r>
              <a:rPr lang="en-US" sz="1800" dirty="0">
                <a:cs typeface="Symbol" charset="2"/>
              </a:rPr>
              <a:t> =  </a:t>
            </a:r>
            <a:r>
              <a:rPr lang="en-US" sz="1800" dirty="0" err="1">
                <a:cs typeface="Symbol" charset="2"/>
              </a:rPr>
              <a:t>V</a:t>
            </a:r>
            <a:r>
              <a:rPr lang="en-US" sz="1800" baseline="-25000" dirty="0" err="1">
                <a:cs typeface="Symbol" charset="2"/>
              </a:rPr>
              <a:t>diffK</a:t>
            </a:r>
            <a:r>
              <a:rPr lang="en-US" sz="1800" dirty="0">
                <a:cs typeface="Symbol" charset="2"/>
              </a:rPr>
              <a:t>*160 (resolution gain)</a:t>
            </a:r>
            <a:r>
              <a:rPr lang="en-US" sz="1800" baseline="30000" dirty="0">
                <a:cs typeface="Symbol" charset="2"/>
              </a:rPr>
              <a:t>2</a:t>
            </a:r>
            <a:r>
              <a:rPr lang="en-US" sz="1800" dirty="0">
                <a:cs typeface="Symbol" charset="2"/>
              </a:rPr>
              <a:t> and use of H</a:t>
            </a:r>
            <a:r>
              <a:rPr lang="en-US" sz="1800" baseline="-25000" dirty="0">
                <a:latin typeface="Symbol" charset="2"/>
                <a:cs typeface="Symbol" charset="2"/>
              </a:rPr>
              <a:t>a </a:t>
            </a:r>
            <a:r>
              <a:rPr lang="en-US" sz="1800" dirty="0">
                <a:cs typeface="Symbol" charset="2"/>
              </a:rPr>
              <a:t>instead of </a:t>
            </a:r>
            <a:r>
              <a:rPr lang="en-US" sz="1800" dirty="0" err="1">
                <a:cs typeface="Symbol" charset="2"/>
              </a:rPr>
              <a:t>Br</a:t>
            </a:r>
            <a:r>
              <a:rPr lang="en-US" sz="1800" baseline="-25000" dirty="0" err="1">
                <a:latin typeface="Symbol" charset="2"/>
                <a:cs typeface="Symbol" charset="2"/>
              </a:rPr>
              <a:t>g</a:t>
            </a:r>
            <a:endParaRPr lang="en-US" sz="1800" dirty="0">
              <a:cs typeface="Symbol" charset="2"/>
            </a:endParaRPr>
          </a:p>
          <a:p>
            <a:pPr lvl="1"/>
            <a:r>
              <a:rPr lang="en-US" sz="1800" dirty="0" smtClean="0"/>
              <a:t>Absolute visibility and differential phase on all sources V&lt;14</a:t>
            </a:r>
          </a:p>
          <a:p>
            <a:pPr lvl="1"/>
            <a:r>
              <a:rPr lang="en-US" sz="1800" dirty="0" smtClean="0"/>
              <a:t>Distance accuracy better than 5% at V=13     </a:t>
            </a:r>
            <a:r>
              <a:rPr lang="en-US" sz="1600" dirty="0" smtClean="0"/>
              <a:t>(~10 sources with distances better than 5%)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59" name="Grouper 58"/>
          <p:cNvGrpSpPr/>
          <p:nvPr/>
        </p:nvGrpSpPr>
        <p:grpSpPr>
          <a:xfrm>
            <a:off x="1519750" y="2952072"/>
            <a:ext cx="7728206" cy="3422258"/>
            <a:chOff x="431800" y="954983"/>
            <a:chExt cx="9415570" cy="4169467"/>
          </a:xfrm>
        </p:grpSpPr>
        <p:pic>
          <p:nvPicPr>
            <p:cNvPr id="60" name="Image 59" descr="Capture d’écran 2014-11-28 à 00.05.37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03"/>
            <a:stretch/>
          </p:blipFill>
          <p:spPr>
            <a:xfrm>
              <a:off x="431800" y="954983"/>
              <a:ext cx="9415570" cy="4169467"/>
            </a:xfrm>
            <a:prstGeom prst="rect">
              <a:avLst/>
            </a:prstGeom>
          </p:spPr>
        </p:pic>
        <p:sp>
          <p:nvSpPr>
            <p:cNvPr id="61" name="ZoneTexte 60"/>
            <p:cNvSpPr txBox="1"/>
            <p:nvPr/>
          </p:nvSpPr>
          <p:spPr>
            <a:xfrm>
              <a:off x="2839244" y="4823574"/>
              <a:ext cx="591373" cy="2735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err="1" smtClean="0"/>
                <a:t>Vmag</a:t>
              </a:r>
              <a:endParaRPr lang="en-US" sz="900" b="1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7341368" y="4823574"/>
              <a:ext cx="591373" cy="2735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err="1" smtClean="0"/>
                <a:t>Vmag</a:t>
              </a:r>
              <a:endParaRPr lang="en-US" sz="900" b="1" dirty="0"/>
            </a:p>
          </p:txBody>
        </p:sp>
        <p:grpSp>
          <p:nvGrpSpPr>
            <p:cNvPr id="63" name="Grouper 62"/>
            <p:cNvGrpSpPr/>
            <p:nvPr/>
          </p:nvGrpSpPr>
          <p:grpSpPr>
            <a:xfrm>
              <a:off x="882657" y="1188700"/>
              <a:ext cx="342819" cy="3612243"/>
              <a:chOff x="882657" y="1188700"/>
              <a:chExt cx="342819" cy="3612243"/>
            </a:xfrm>
          </p:grpSpPr>
          <p:sp>
            <p:nvSpPr>
              <p:cNvPr id="80" name="ZoneTexte 79"/>
              <p:cNvSpPr txBox="1"/>
              <p:nvPr/>
            </p:nvSpPr>
            <p:spPr>
              <a:xfrm>
                <a:off x="882657" y="1188700"/>
                <a:ext cx="342819" cy="29182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1000" dirty="0" smtClean="0"/>
                  <a:t>10</a:t>
                </a:r>
                <a:r>
                  <a:rPr lang="en-US" sz="1000" baseline="30000" dirty="0" smtClean="0"/>
                  <a:t>2</a:t>
                </a:r>
                <a:endParaRPr lang="en-US" sz="1000" dirty="0"/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882657" y="2306464"/>
                <a:ext cx="342819" cy="29182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1000" dirty="0" smtClean="0"/>
                  <a:t>10</a:t>
                </a:r>
                <a:r>
                  <a:rPr lang="en-US" sz="1000" baseline="30000" dirty="0"/>
                  <a:t>1</a:t>
                </a:r>
                <a:endParaRPr lang="en-US" sz="1000" dirty="0"/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882657" y="3395092"/>
                <a:ext cx="342819" cy="29182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1000" dirty="0" smtClean="0"/>
                  <a:t>10</a:t>
                </a:r>
                <a:r>
                  <a:rPr lang="en-US" sz="1000" baseline="30000" dirty="0"/>
                  <a:t>0</a:t>
                </a:r>
                <a:endParaRPr lang="en-US" sz="1000" dirty="0"/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882657" y="4509120"/>
                <a:ext cx="342819" cy="29182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1000" dirty="0" smtClean="0"/>
                  <a:t>10</a:t>
                </a:r>
                <a:r>
                  <a:rPr lang="en-US" sz="1000" baseline="30000" dirty="0" smtClean="0"/>
                  <a:t>-1</a:t>
                </a:r>
                <a:endParaRPr lang="en-US" sz="1000" dirty="0"/>
              </a:p>
            </p:txBody>
          </p:sp>
        </p:grpSp>
        <p:grpSp>
          <p:nvGrpSpPr>
            <p:cNvPr id="64" name="Grouper 63"/>
            <p:cNvGrpSpPr/>
            <p:nvPr/>
          </p:nvGrpSpPr>
          <p:grpSpPr>
            <a:xfrm>
              <a:off x="5359524" y="1576171"/>
              <a:ext cx="342819" cy="3231122"/>
              <a:chOff x="5372181" y="1576171"/>
              <a:chExt cx="342819" cy="3231122"/>
            </a:xfrm>
          </p:grpSpPr>
          <p:sp>
            <p:nvSpPr>
              <p:cNvPr id="76" name="ZoneTexte 75"/>
              <p:cNvSpPr txBox="1"/>
              <p:nvPr/>
            </p:nvSpPr>
            <p:spPr>
              <a:xfrm>
                <a:off x="5372181" y="1576171"/>
                <a:ext cx="342819" cy="29182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1000" dirty="0" smtClean="0"/>
                  <a:t>10</a:t>
                </a:r>
                <a:r>
                  <a:rPr lang="en-US" sz="1000" baseline="30000" dirty="0"/>
                  <a:t>0</a:t>
                </a:r>
                <a:endParaRPr lang="en-US" sz="1000" dirty="0"/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5372181" y="2560585"/>
                <a:ext cx="342819" cy="29182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1000" dirty="0" smtClean="0"/>
                  <a:t>10</a:t>
                </a:r>
                <a:r>
                  <a:rPr lang="en-US" sz="1000" baseline="30000" dirty="0" smtClean="0"/>
                  <a:t>-1</a:t>
                </a:r>
                <a:endParaRPr lang="en-US" sz="1000" dirty="0"/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5372181" y="3541263"/>
                <a:ext cx="342819" cy="29182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1000" dirty="0" smtClean="0"/>
                  <a:t>10</a:t>
                </a:r>
                <a:r>
                  <a:rPr lang="en-US" sz="1000" baseline="30000" dirty="0" smtClean="0"/>
                  <a:t>-2</a:t>
                </a:r>
                <a:endParaRPr lang="en-US" sz="1000" dirty="0"/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5372181" y="4515470"/>
                <a:ext cx="342819" cy="29182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lang="en-US" sz="1000" dirty="0" smtClean="0"/>
                  <a:t>10</a:t>
                </a:r>
                <a:r>
                  <a:rPr lang="en-US" sz="1000" baseline="30000" dirty="0" smtClean="0"/>
                  <a:t>-3</a:t>
                </a:r>
                <a:endParaRPr lang="en-US" sz="1000" dirty="0"/>
              </a:p>
            </p:txBody>
          </p:sp>
        </p:grpSp>
        <p:cxnSp>
          <p:nvCxnSpPr>
            <p:cNvPr id="65" name="Connecteur droit 64"/>
            <p:cNvCxnSpPr/>
            <p:nvPr/>
          </p:nvCxnSpPr>
          <p:spPr>
            <a:xfrm>
              <a:off x="7159724" y="1347118"/>
              <a:ext cx="2333526" cy="1937866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270070" y="1376710"/>
              <a:ext cx="3684989" cy="3242518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766171" y="1376710"/>
              <a:ext cx="3684989" cy="3242518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68" name="Grouper 67"/>
            <p:cNvGrpSpPr/>
            <p:nvPr/>
          </p:nvGrpSpPr>
          <p:grpSpPr>
            <a:xfrm>
              <a:off x="2000250" y="1772816"/>
              <a:ext cx="2984500" cy="2881734"/>
              <a:chOff x="2000250" y="1772816"/>
              <a:chExt cx="2984500" cy="2881734"/>
            </a:xfrm>
          </p:grpSpPr>
          <p:cxnSp>
            <p:nvCxnSpPr>
              <p:cNvPr id="73" name="Connecteur droit avec flèche 72"/>
              <p:cNvCxnSpPr/>
              <p:nvPr/>
            </p:nvCxnSpPr>
            <p:spPr>
              <a:xfrm flipH="1" flipV="1">
                <a:off x="2551212" y="1772816"/>
                <a:ext cx="2422872" cy="1158478"/>
              </a:xfrm>
              <a:prstGeom prst="straightConnector1">
                <a:avLst/>
              </a:prstGeom>
              <a:ln w="57150" cmpd="sng">
                <a:solidFill>
                  <a:srgbClr val="008000"/>
                </a:solidFill>
                <a:prstDash val="dash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avec flèche 73"/>
              <p:cNvCxnSpPr/>
              <p:nvPr/>
            </p:nvCxnSpPr>
            <p:spPr>
              <a:xfrm flipH="1" flipV="1">
                <a:off x="2551212" y="2283222"/>
                <a:ext cx="2422872" cy="1145778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prstDash val="dash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orme libre 74"/>
              <p:cNvSpPr/>
              <p:nvPr/>
            </p:nvSpPr>
            <p:spPr>
              <a:xfrm>
                <a:off x="2000250" y="2717800"/>
                <a:ext cx="2984500" cy="1936750"/>
              </a:xfrm>
              <a:custGeom>
                <a:avLst/>
                <a:gdLst>
                  <a:gd name="connsiteX0" fmla="*/ 0 w 2984500"/>
                  <a:gd name="connsiteY0" fmla="*/ 1936750 h 1936750"/>
                  <a:gd name="connsiteX1" fmla="*/ 1060450 w 2984500"/>
                  <a:gd name="connsiteY1" fmla="*/ 1403350 h 1936750"/>
                  <a:gd name="connsiteX2" fmla="*/ 1384300 w 2984500"/>
                  <a:gd name="connsiteY2" fmla="*/ 1231900 h 1936750"/>
                  <a:gd name="connsiteX3" fmla="*/ 1733550 w 2984500"/>
                  <a:gd name="connsiteY3" fmla="*/ 1016000 h 1936750"/>
                  <a:gd name="connsiteX4" fmla="*/ 2089150 w 2984500"/>
                  <a:gd name="connsiteY4" fmla="*/ 755650 h 1936750"/>
                  <a:gd name="connsiteX5" fmla="*/ 2406650 w 2984500"/>
                  <a:gd name="connsiteY5" fmla="*/ 508000 h 1936750"/>
                  <a:gd name="connsiteX6" fmla="*/ 2698750 w 2984500"/>
                  <a:gd name="connsiteY6" fmla="*/ 273050 h 1936750"/>
                  <a:gd name="connsiteX7" fmla="*/ 2984500 w 2984500"/>
                  <a:gd name="connsiteY7" fmla="*/ 0 h 1936750"/>
                  <a:gd name="connsiteX8" fmla="*/ 2984500 w 2984500"/>
                  <a:gd name="connsiteY8" fmla="*/ 0 h 193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84500" h="1936750">
                    <a:moveTo>
                      <a:pt x="0" y="1936750"/>
                    </a:moveTo>
                    <a:lnTo>
                      <a:pt x="1060450" y="1403350"/>
                    </a:lnTo>
                    <a:cubicBezTo>
                      <a:pt x="1291167" y="1285875"/>
                      <a:pt x="1272117" y="1296458"/>
                      <a:pt x="1384300" y="1231900"/>
                    </a:cubicBezTo>
                    <a:cubicBezTo>
                      <a:pt x="1496483" y="1167342"/>
                      <a:pt x="1616075" y="1095375"/>
                      <a:pt x="1733550" y="1016000"/>
                    </a:cubicBezTo>
                    <a:cubicBezTo>
                      <a:pt x="1851025" y="936625"/>
                      <a:pt x="1976967" y="840317"/>
                      <a:pt x="2089150" y="755650"/>
                    </a:cubicBezTo>
                    <a:cubicBezTo>
                      <a:pt x="2201333" y="670983"/>
                      <a:pt x="2406650" y="508000"/>
                      <a:pt x="2406650" y="508000"/>
                    </a:cubicBezTo>
                    <a:cubicBezTo>
                      <a:pt x="2508250" y="427567"/>
                      <a:pt x="2602442" y="357717"/>
                      <a:pt x="2698750" y="273050"/>
                    </a:cubicBezTo>
                    <a:cubicBezTo>
                      <a:pt x="2795058" y="188383"/>
                      <a:pt x="2936875" y="45508"/>
                      <a:pt x="2984500" y="0"/>
                    </a:cubicBezTo>
                    <a:lnTo>
                      <a:pt x="2984500" y="0"/>
                    </a:lnTo>
                  </a:path>
                </a:pathLst>
              </a:cu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69" name="Grouper 68"/>
            <p:cNvGrpSpPr/>
            <p:nvPr/>
          </p:nvGrpSpPr>
          <p:grpSpPr>
            <a:xfrm>
              <a:off x="6877050" y="1773962"/>
              <a:ext cx="2620838" cy="2559392"/>
              <a:chOff x="6877050" y="1773962"/>
              <a:chExt cx="2620838" cy="2559392"/>
            </a:xfrm>
          </p:grpSpPr>
          <p:cxnSp>
            <p:nvCxnSpPr>
              <p:cNvPr id="70" name="Connecteur droit 69"/>
              <p:cNvCxnSpPr/>
              <p:nvPr/>
            </p:nvCxnSpPr>
            <p:spPr>
              <a:xfrm>
                <a:off x="7092354" y="2317130"/>
                <a:ext cx="2405534" cy="2016224"/>
              </a:xfrm>
              <a:prstGeom prst="line">
                <a:avLst/>
              </a:prstGeom>
              <a:ln w="57150" cmpd="sng"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orme libre 70"/>
              <p:cNvSpPr/>
              <p:nvPr/>
            </p:nvSpPr>
            <p:spPr>
              <a:xfrm>
                <a:off x="7060494" y="1773962"/>
                <a:ext cx="2426406" cy="1502638"/>
              </a:xfrm>
              <a:custGeom>
                <a:avLst/>
                <a:gdLst>
                  <a:gd name="connsiteX0" fmla="*/ 2381250 w 2381250"/>
                  <a:gd name="connsiteY0" fmla="*/ 1536700 h 1536700"/>
                  <a:gd name="connsiteX1" fmla="*/ 1333500 w 2381250"/>
                  <a:gd name="connsiteY1" fmla="*/ 660400 h 1536700"/>
                  <a:gd name="connsiteX2" fmla="*/ 641350 w 2381250"/>
                  <a:gd name="connsiteY2" fmla="*/ 254000 h 1536700"/>
                  <a:gd name="connsiteX3" fmla="*/ 0 w 2381250"/>
                  <a:gd name="connsiteY3" fmla="*/ 0 h 1536700"/>
                  <a:gd name="connsiteX4" fmla="*/ 0 w 2381250"/>
                  <a:gd name="connsiteY4" fmla="*/ 0 h 1536700"/>
                  <a:gd name="connsiteX0" fmla="*/ 2381250 w 2381250"/>
                  <a:gd name="connsiteY0" fmla="*/ 1536700 h 1536700"/>
                  <a:gd name="connsiteX1" fmla="*/ 1333500 w 2381250"/>
                  <a:gd name="connsiteY1" fmla="*/ 692150 h 1536700"/>
                  <a:gd name="connsiteX2" fmla="*/ 641350 w 2381250"/>
                  <a:gd name="connsiteY2" fmla="*/ 254000 h 1536700"/>
                  <a:gd name="connsiteX3" fmla="*/ 0 w 2381250"/>
                  <a:gd name="connsiteY3" fmla="*/ 0 h 1536700"/>
                  <a:gd name="connsiteX4" fmla="*/ 0 w 2381250"/>
                  <a:gd name="connsiteY4" fmla="*/ 0 h 1536700"/>
                  <a:gd name="connsiteX0" fmla="*/ 2428757 w 2428757"/>
                  <a:gd name="connsiteY0" fmla="*/ 1546052 h 1546052"/>
                  <a:gd name="connsiteX1" fmla="*/ 1381007 w 2428757"/>
                  <a:gd name="connsiteY1" fmla="*/ 701502 h 1546052"/>
                  <a:gd name="connsiteX2" fmla="*/ 688857 w 2428757"/>
                  <a:gd name="connsiteY2" fmla="*/ 263352 h 1546052"/>
                  <a:gd name="connsiteX3" fmla="*/ 47507 w 2428757"/>
                  <a:gd name="connsiteY3" fmla="*/ 9352 h 1546052"/>
                  <a:gd name="connsiteX4" fmla="*/ 47507 w 2428757"/>
                  <a:gd name="connsiteY4" fmla="*/ 60152 h 1546052"/>
                  <a:gd name="connsiteX0" fmla="*/ 2428757 w 2428757"/>
                  <a:gd name="connsiteY0" fmla="*/ 1501808 h 1501808"/>
                  <a:gd name="connsiteX1" fmla="*/ 1381007 w 2428757"/>
                  <a:gd name="connsiteY1" fmla="*/ 657258 h 1501808"/>
                  <a:gd name="connsiteX2" fmla="*/ 688857 w 2428757"/>
                  <a:gd name="connsiteY2" fmla="*/ 219108 h 1501808"/>
                  <a:gd name="connsiteX3" fmla="*/ 47507 w 2428757"/>
                  <a:gd name="connsiteY3" fmla="*/ 22258 h 1501808"/>
                  <a:gd name="connsiteX4" fmla="*/ 47507 w 2428757"/>
                  <a:gd name="connsiteY4" fmla="*/ 15908 h 1501808"/>
                  <a:gd name="connsiteX0" fmla="*/ 2428757 w 2428757"/>
                  <a:gd name="connsiteY0" fmla="*/ 1497189 h 1497189"/>
                  <a:gd name="connsiteX1" fmla="*/ 1381007 w 2428757"/>
                  <a:gd name="connsiteY1" fmla="*/ 652639 h 1497189"/>
                  <a:gd name="connsiteX2" fmla="*/ 688857 w 2428757"/>
                  <a:gd name="connsiteY2" fmla="*/ 214489 h 1497189"/>
                  <a:gd name="connsiteX3" fmla="*/ 47507 w 2428757"/>
                  <a:gd name="connsiteY3" fmla="*/ 17639 h 1497189"/>
                  <a:gd name="connsiteX4" fmla="*/ 47507 w 2428757"/>
                  <a:gd name="connsiteY4" fmla="*/ 11289 h 1497189"/>
                  <a:gd name="connsiteX0" fmla="*/ 2426406 w 2426406"/>
                  <a:gd name="connsiteY0" fmla="*/ 1502638 h 1502638"/>
                  <a:gd name="connsiteX1" fmla="*/ 1378656 w 2426406"/>
                  <a:gd name="connsiteY1" fmla="*/ 658088 h 1502638"/>
                  <a:gd name="connsiteX2" fmla="*/ 654756 w 2426406"/>
                  <a:gd name="connsiteY2" fmla="*/ 232638 h 1502638"/>
                  <a:gd name="connsiteX3" fmla="*/ 45156 w 2426406"/>
                  <a:gd name="connsiteY3" fmla="*/ 23088 h 1502638"/>
                  <a:gd name="connsiteX4" fmla="*/ 45156 w 2426406"/>
                  <a:gd name="connsiteY4" fmla="*/ 16738 h 1502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6406" h="1502638">
                    <a:moveTo>
                      <a:pt x="2426406" y="1502638"/>
                    </a:moveTo>
                    <a:cubicBezTo>
                      <a:pt x="2047522" y="1171379"/>
                      <a:pt x="1673931" y="869755"/>
                      <a:pt x="1378656" y="658088"/>
                    </a:cubicBezTo>
                    <a:cubicBezTo>
                      <a:pt x="1083381" y="446421"/>
                      <a:pt x="877006" y="338471"/>
                      <a:pt x="654756" y="232638"/>
                    </a:cubicBezTo>
                    <a:cubicBezTo>
                      <a:pt x="432506" y="126805"/>
                      <a:pt x="146756" y="59071"/>
                      <a:pt x="45156" y="23088"/>
                    </a:cubicBezTo>
                    <a:cubicBezTo>
                      <a:pt x="-56444" y="-12895"/>
                      <a:pt x="45156" y="-195"/>
                      <a:pt x="45156" y="16738"/>
                    </a:cubicBezTo>
                  </a:path>
                </a:pathLst>
              </a:custGeom>
              <a:ln w="5715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orme libre 71"/>
              <p:cNvSpPr/>
              <p:nvPr/>
            </p:nvSpPr>
            <p:spPr>
              <a:xfrm>
                <a:off x="6877050" y="2622550"/>
                <a:ext cx="2609850" cy="1562100"/>
              </a:xfrm>
              <a:custGeom>
                <a:avLst/>
                <a:gdLst>
                  <a:gd name="connsiteX0" fmla="*/ 0 w 2609850"/>
                  <a:gd name="connsiteY0" fmla="*/ 1562100 h 1562100"/>
                  <a:gd name="connsiteX1" fmla="*/ 463550 w 2609850"/>
                  <a:gd name="connsiteY1" fmla="*/ 1371600 h 1562100"/>
                  <a:gd name="connsiteX2" fmla="*/ 819150 w 2609850"/>
                  <a:gd name="connsiteY2" fmla="*/ 1193800 h 1562100"/>
                  <a:gd name="connsiteX3" fmla="*/ 1244600 w 2609850"/>
                  <a:gd name="connsiteY3" fmla="*/ 971550 h 1562100"/>
                  <a:gd name="connsiteX4" fmla="*/ 1765300 w 2609850"/>
                  <a:gd name="connsiteY4" fmla="*/ 654050 h 1562100"/>
                  <a:gd name="connsiteX5" fmla="*/ 2120900 w 2609850"/>
                  <a:gd name="connsiteY5" fmla="*/ 387350 h 1562100"/>
                  <a:gd name="connsiteX6" fmla="*/ 2609850 w 2609850"/>
                  <a:gd name="connsiteY6" fmla="*/ 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9850" h="1562100">
                    <a:moveTo>
                      <a:pt x="0" y="1562100"/>
                    </a:moveTo>
                    <a:cubicBezTo>
                      <a:pt x="163512" y="1497541"/>
                      <a:pt x="327025" y="1432983"/>
                      <a:pt x="463550" y="1371600"/>
                    </a:cubicBezTo>
                    <a:cubicBezTo>
                      <a:pt x="600075" y="1310217"/>
                      <a:pt x="688975" y="1260475"/>
                      <a:pt x="819150" y="1193800"/>
                    </a:cubicBezTo>
                    <a:cubicBezTo>
                      <a:pt x="949325" y="1127125"/>
                      <a:pt x="1086908" y="1061508"/>
                      <a:pt x="1244600" y="971550"/>
                    </a:cubicBezTo>
                    <a:cubicBezTo>
                      <a:pt x="1402292" y="881592"/>
                      <a:pt x="1619250" y="751417"/>
                      <a:pt x="1765300" y="654050"/>
                    </a:cubicBezTo>
                    <a:cubicBezTo>
                      <a:pt x="1911350" y="556683"/>
                      <a:pt x="1980142" y="496358"/>
                      <a:pt x="2120900" y="387350"/>
                    </a:cubicBezTo>
                    <a:cubicBezTo>
                      <a:pt x="2261658" y="278342"/>
                      <a:pt x="2609850" y="0"/>
                      <a:pt x="2609850" y="0"/>
                    </a:cubicBezTo>
                  </a:path>
                </a:pathLst>
              </a:custGeom>
              <a:ln w="571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649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for OIV observations of AGNs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With the VLTI</a:t>
            </a:r>
          </a:p>
          <a:p>
            <a:pPr lvl="1"/>
            <a:r>
              <a:rPr lang="en-US" sz="1800" dirty="0" smtClean="0"/>
              <a:t>Very few </a:t>
            </a:r>
            <a:r>
              <a:rPr lang="en-US" sz="1800" dirty="0" smtClean="0"/>
              <a:t>BLR images (and access to V&gt;13 necessary)</a:t>
            </a:r>
            <a:endParaRPr lang="en-US" sz="1800" dirty="0" smtClean="0"/>
          </a:p>
          <a:p>
            <a:pPr lvl="1"/>
            <a:r>
              <a:rPr lang="en-US" sz="1800" dirty="0" smtClean="0"/>
              <a:t>UTs with fair AO in the Visible (S</a:t>
            </a:r>
            <a:r>
              <a:rPr lang="en-US" sz="1800" baseline="-25000" dirty="0" smtClean="0"/>
              <a:t>tr</a:t>
            </a:r>
            <a:r>
              <a:rPr lang="en-US" sz="1800" dirty="0" smtClean="0"/>
              <a:t>~0.2)</a:t>
            </a:r>
          </a:p>
          <a:p>
            <a:pPr lvl="2"/>
            <a:r>
              <a:rPr lang="en-US" sz="1400" dirty="0" err="1" smtClean="0"/>
              <a:t>V</a:t>
            </a:r>
            <a:r>
              <a:rPr lang="en-US" sz="1400" baseline="-25000" dirty="0" err="1" smtClean="0"/>
              <a:t>lim</a:t>
            </a:r>
            <a:r>
              <a:rPr lang="en-US" sz="1400" dirty="0" smtClean="0"/>
              <a:t>=15</a:t>
            </a:r>
          </a:p>
          <a:p>
            <a:pPr lvl="2"/>
            <a:r>
              <a:rPr lang="en-US" sz="1400" dirty="0" smtClean="0"/>
              <a:t>130 targets with full modeling and direct distances (60 targets in K band)</a:t>
            </a:r>
          </a:p>
          <a:p>
            <a:pPr lvl="2"/>
            <a:r>
              <a:rPr lang="en-US" sz="1400" dirty="0" smtClean="0"/>
              <a:t>Distance accuracy improved </a:t>
            </a:r>
            <a:r>
              <a:rPr lang="en-US" sz="1400" dirty="0" smtClean="0">
                <a:solidFill>
                  <a:srgbClr val="FF0000"/>
                </a:solidFill>
              </a:rPr>
              <a:t>* </a:t>
            </a:r>
            <a:r>
              <a:rPr lang="en-US" sz="1400" dirty="0" smtClean="0">
                <a:solidFill>
                  <a:srgbClr val="FF0000"/>
                </a:solidFill>
              </a:rPr>
              <a:t>50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with regard to the K band </a:t>
            </a:r>
          </a:p>
          <a:p>
            <a:pPr lvl="1"/>
            <a:r>
              <a:rPr lang="en-US" sz="1800" dirty="0" smtClean="0"/>
              <a:t>ATs with good AO in the Visible (</a:t>
            </a:r>
            <a:r>
              <a:rPr lang="en-US" sz="1800" dirty="0"/>
              <a:t>S</a:t>
            </a:r>
            <a:r>
              <a:rPr lang="en-US" sz="1800" baseline="-25000" dirty="0"/>
              <a:t>tr</a:t>
            </a:r>
            <a:r>
              <a:rPr lang="en-US" sz="1800" dirty="0"/>
              <a:t>~</a:t>
            </a:r>
            <a:r>
              <a:rPr lang="en-US" sz="1800" dirty="0" smtClean="0"/>
              <a:t>0.5)</a:t>
            </a:r>
          </a:p>
          <a:p>
            <a:pPr lvl="2"/>
            <a:r>
              <a:rPr lang="en-US" sz="1400" dirty="0" err="1"/>
              <a:t>V</a:t>
            </a:r>
            <a:r>
              <a:rPr lang="en-US" sz="1400" baseline="-25000" dirty="0" err="1"/>
              <a:t>lim</a:t>
            </a:r>
            <a:r>
              <a:rPr lang="en-US" sz="1400" dirty="0"/>
              <a:t>=14 (?)   </a:t>
            </a:r>
            <a:r>
              <a:rPr lang="en-US" sz="1400" i="1" dirty="0">
                <a:solidFill>
                  <a:srgbClr val="FF0000"/>
                </a:solidFill>
              </a:rPr>
              <a:t>This is the real </a:t>
            </a:r>
            <a:r>
              <a:rPr lang="en-US" sz="1400" i="1" dirty="0" smtClean="0">
                <a:solidFill>
                  <a:srgbClr val="FF0000"/>
                </a:solidFill>
              </a:rPr>
              <a:t>frontier</a:t>
            </a:r>
            <a:endParaRPr lang="en-US" sz="1400" dirty="0" smtClean="0"/>
          </a:p>
          <a:p>
            <a:pPr lvl="2"/>
            <a:r>
              <a:rPr lang="en-US" sz="1400" dirty="0" smtClean="0"/>
              <a:t>~30 targets, much better modeling because V/</a:t>
            </a:r>
            <a:r>
              <a:rPr lang="en-US" sz="1400" dirty="0" err="1" smtClean="0">
                <a:latin typeface="Symbol" charset="2"/>
                <a:cs typeface="Symbol" charset="2"/>
              </a:rPr>
              <a:t>s</a:t>
            </a:r>
            <a:r>
              <a:rPr lang="en-US" sz="1400" baseline="-25000" dirty="0" err="1" smtClean="0"/>
              <a:t>V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* 50 </a:t>
            </a:r>
            <a:r>
              <a:rPr lang="en-US" sz="1400" dirty="0" smtClean="0"/>
              <a:t>with regard to the K band (UTs)</a:t>
            </a:r>
          </a:p>
          <a:p>
            <a:pPr lvl="2"/>
            <a:r>
              <a:rPr lang="en-US" sz="1400" dirty="0" smtClean="0"/>
              <a:t>Distance accuracy improved </a:t>
            </a:r>
            <a:r>
              <a:rPr lang="en-US" sz="1400" dirty="0" smtClean="0">
                <a:solidFill>
                  <a:srgbClr val="FF0000"/>
                </a:solidFill>
              </a:rPr>
              <a:t>* 16 </a:t>
            </a:r>
            <a:r>
              <a:rPr lang="en-US" sz="1400" dirty="0" smtClean="0"/>
              <a:t>with regard to the K band (UTs)</a:t>
            </a:r>
          </a:p>
          <a:p>
            <a:pPr lvl="1"/>
            <a:r>
              <a:rPr lang="en-US" sz="1800" dirty="0" smtClean="0"/>
              <a:t>Visible VLTI instrument would improve very substantially the calibration of RM mass-luminosity and size-luminosity laws and calibrate RM distance measurements</a:t>
            </a:r>
          </a:p>
          <a:p>
            <a:r>
              <a:rPr lang="en-US" sz="2000" dirty="0" smtClean="0"/>
              <a:t>With a post VLTI interferometer</a:t>
            </a:r>
          </a:p>
          <a:p>
            <a:pPr lvl="1"/>
            <a:r>
              <a:rPr lang="en-US" sz="1800" dirty="0" smtClean="0"/>
              <a:t>imaging BLRs needs 1-10 km baselines</a:t>
            </a:r>
          </a:p>
          <a:p>
            <a:pPr lvl="1"/>
            <a:r>
              <a:rPr lang="en-US" sz="1800" dirty="0" err="1" smtClean="0"/>
              <a:t>V</a:t>
            </a:r>
            <a:r>
              <a:rPr lang="en-US" sz="1800" baseline="-25000" dirty="0" err="1" smtClean="0"/>
              <a:t>lim</a:t>
            </a:r>
            <a:r>
              <a:rPr lang="en-US" sz="1800" dirty="0" smtClean="0"/>
              <a:t> must be close to 15 </a:t>
            </a:r>
            <a:r>
              <a:rPr lang="en-US" sz="1800" dirty="0" smtClean="0">
                <a:sym typeface="Wingdings"/>
              </a:rPr>
              <a:t> 3-4 m telescopes with </a:t>
            </a:r>
            <a:r>
              <a:rPr lang="en-US" sz="1800" dirty="0" smtClean="0"/>
              <a:t>S</a:t>
            </a:r>
            <a:r>
              <a:rPr lang="en-US" sz="1800" baseline="-25000" dirty="0" smtClean="0"/>
              <a:t>tr</a:t>
            </a:r>
            <a:r>
              <a:rPr lang="en-US" sz="1800" dirty="0"/>
              <a:t>~</a:t>
            </a:r>
            <a:r>
              <a:rPr lang="en-US" sz="1800" dirty="0" smtClean="0"/>
              <a:t>0.5</a:t>
            </a:r>
          </a:p>
          <a:p>
            <a:pPr lvl="1"/>
            <a:r>
              <a:rPr lang="en-US" sz="1800" dirty="0" smtClean="0"/>
              <a:t>PFI with good quality telescopes in the </a:t>
            </a:r>
            <a:r>
              <a:rPr lang="en-US" sz="1800" dirty="0" smtClean="0"/>
              <a:t>visible...</a:t>
            </a:r>
            <a:endParaRPr lang="en-US" sz="1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14350" y="2502024"/>
            <a:ext cx="9258300" cy="1143000"/>
          </a:xfrm>
        </p:spPr>
        <p:txBody>
          <a:bodyPr/>
          <a:lstStyle/>
          <a:p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Additional slides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4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AGN dust tori results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6B1B-EB38-7743-80AF-58380E7A021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14350" y="1628800"/>
            <a:ext cx="9258300" cy="4149824"/>
          </a:xfrm>
        </p:spPr>
        <p:txBody>
          <a:bodyPr/>
          <a:lstStyle/>
          <a:p>
            <a:r>
              <a:rPr lang="en-US" dirty="0" smtClean="0"/>
              <a:t>Clumpy torus (indeed)</a:t>
            </a:r>
          </a:p>
          <a:p>
            <a:r>
              <a:rPr lang="en-US" dirty="0" smtClean="0"/>
              <a:t>Near-IR sizes factor 3 smaller than anticipated; (2) </a:t>
            </a:r>
          </a:p>
          <a:p>
            <a:r>
              <a:rPr lang="en-US" dirty="0" smtClean="0"/>
              <a:t>Surface emissivity ~0.3 pointing to high emissivity (&gt;0.1) = large grains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Bulk of mid-IR emission (&gt;50-80%) comes from polar region, which has not been expected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seems luminosity dependent: higher polar excess at low luminosity: </a:t>
            </a:r>
            <a:r>
              <a:rPr lang="en-US" b="1" i="1" dirty="0" smtClean="0">
                <a:solidFill>
                  <a:srgbClr val="FF0000"/>
                </a:solidFill>
              </a:rPr>
              <a:t>Luminosity dependent structure</a:t>
            </a:r>
            <a:endParaRPr lang="en-US" b="1" i="1" dirty="0" smtClean="0"/>
          </a:p>
          <a:p>
            <a:r>
              <a:rPr lang="en-US" dirty="0" smtClean="0"/>
              <a:t>Direct distance measurements</a:t>
            </a:r>
          </a:p>
          <a:p>
            <a:pPr lvl="1"/>
            <a:r>
              <a:rPr lang="en-US" dirty="0" smtClean="0"/>
              <a:t>but morphology dependent</a:t>
            </a:r>
          </a:p>
          <a:p>
            <a:r>
              <a:rPr lang="en-US" dirty="0" smtClean="0"/>
              <a:t>MATISSE will make images of an handful of QSOs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dust torus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6B1B-EB38-7743-80AF-58380E7A021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/>
          <a:srcRect l="-12872" r="-12872"/>
          <a:stretch>
            <a:fillRect/>
          </a:stretch>
        </p:blipFill>
        <p:spPr/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8095828" y="5589240"/>
            <a:ext cx="166170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Kishimoto, A&amp;A,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012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for IR VLTI observations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interferometry could provide enough measures by 2020 to:</a:t>
            </a:r>
          </a:p>
          <a:p>
            <a:r>
              <a:rPr lang="en-US" dirty="0" smtClean="0"/>
              <a:t>Measure the morphological parameters of 60 QSOs and Sy1 AGNs</a:t>
            </a:r>
          </a:p>
          <a:p>
            <a:pPr lvl="1"/>
            <a:r>
              <a:rPr lang="en-US" dirty="0" smtClean="0"/>
              <a:t>angular size, radial distribution of clouds, latitudinal distribution of clouds, local-to-global velocity ratio, radial-to-rotation ratios, </a:t>
            </a:r>
          </a:p>
          <a:p>
            <a:pPr lvl="1"/>
            <a:r>
              <a:rPr lang="en-US" dirty="0" smtClean="0"/>
              <a:t>study this parameters as a function of luminosity, RM key measures, light curve parameters</a:t>
            </a:r>
          </a:p>
          <a:p>
            <a:r>
              <a:rPr lang="en-US" dirty="0" smtClean="0"/>
              <a:t>Calibrate Mass-Luminosity and Size-Luminosity laws</a:t>
            </a:r>
          </a:p>
          <a:p>
            <a:r>
              <a:rPr lang="en-US" dirty="0" smtClean="0"/>
              <a:t>Calibrate GAIA morphology dependent biases on QSOs</a:t>
            </a:r>
          </a:p>
          <a:p>
            <a:r>
              <a:rPr lang="en-US" dirty="0" smtClean="0"/>
              <a:t>Masses and direct distances from GAIA luminosity and variability measures.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7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scales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972" y="1295400"/>
            <a:ext cx="9505056" cy="4908550"/>
          </a:xfrm>
        </p:spPr>
        <p:txBody>
          <a:bodyPr/>
          <a:lstStyle/>
          <a:p>
            <a:pPr marL="177800" indent="-177800">
              <a:tabLst>
                <a:tab pos="2241550" algn="ctr"/>
              </a:tabLst>
            </a:pPr>
            <a:r>
              <a:rPr lang="en-US" sz="1800" dirty="0" smtClean="0"/>
              <a:t>Accretion disk:     </a:t>
            </a:r>
            <a:r>
              <a:rPr lang="en-US" sz="1800" dirty="0" smtClean="0"/>
              <a:t>           ld</a:t>
            </a:r>
            <a:r>
              <a:rPr lang="en-US" sz="1800" dirty="0" smtClean="0"/>
              <a:t>(s) </a:t>
            </a:r>
            <a:r>
              <a:rPr lang="en-US" sz="1800" dirty="0" smtClean="0"/>
              <a:t>               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>
                <a:cs typeface="Symbol" charset="2"/>
              </a:rPr>
              <a:t>as              indirect </a:t>
            </a:r>
            <a:r>
              <a:rPr lang="en-US" sz="1800" dirty="0" smtClean="0">
                <a:cs typeface="Symbol" charset="2"/>
              </a:rPr>
              <a:t>constraints from luminosity distribution</a:t>
            </a:r>
          </a:p>
          <a:p>
            <a:pPr marL="177800" indent="-177800">
              <a:tabLst>
                <a:tab pos="2241550" algn="ctr"/>
              </a:tabLst>
            </a:pPr>
            <a:endParaRPr lang="en-US" sz="1800" dirty="0">
              <a:cs typeface="Symbol" charset="2"/>
            </a:endParaRPr>
          </a:p>
          <a:p>
            <a:pPr marL="177800" indent="-177800">
              <a:tabLst>
                <a:tab pos="2241550" algn="ctr"/>
              </a:tabLst>
            </a:pPr>
            <a:r>
              <a:rPr lang="en-US" sz="1800" dirty="0" smtClean="0">
                <a:solidFill>
                  <a:srgbClr val="FF0000"/>
                </a:solidFill>
                <a:cs typeface="Symbol" charset="2"/>
              </a:rPr>
              <a:t>BLR:                     </a:t>
            </a:r>
            <a:r>
              <a:rPr lang="en-US" sz="1800" dirty="0" smtClean="0">
                <a:solidFill>
                  <a:srgbClr val="FF0000"/>
                </a:solidFill>
                <a:cs typeface="Symbol" charset="2"/>
              </a:rPr>
              <a:t>         100 </a:t>
            </a:r>
            <a:r>
              <a:rPr lang="en-US" sz="1800" dirty="0" smtClean="0">
                <a:solidFill>
                  <a:srgbClr val="FF0000"/>
                </a:solidFill>
                <a:cs typeface="Symbol" charset="2"/>
              </a:rPr>
              <a:t>ld(s)     </a:t>
            </a:r>
            <a:r>
              <a:rPr lang="en-US" sz="1800" dirty="0" smtClean="0">
                <a:solidFill>
                  <a:srgbClr val="FF0000"/>
                </a:solidFill>
                <a:cs typeface="Symbol" charset="2"/>
              </a:rPr>
              <a:t>0.01 </a:t>
            </a:r>
            <a:r>
              <a:rPr lang="en-US" sz="1800" dirty="0" smtClean="0">
                <a:solidFill>
                  <a:srgbClr val="FF0000"/>
                </a:solidFill>
                <a:cs typeface="Symbol" charset="2"/>
              </a:rPr>
              <a:t>– 0.1 mas </a:t>
            </a:r>
            <a:r>
              <a:rPr lang="en-US" sz="1800" dirty="0" smtClean="0">
                <a:solidFill>
                  <a:srgbClr val="FF0000"/>
                </a:solidFill>
                <a:cs typeface="Symbol" charset="2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cs typeface="Symbol" charset="2"/>
              </a:rPr>
              <a:t>imaging </a:t>
            </a:r>
            <a:r>
              <a:rPr lang="en-US" sz="1600" dirty="0" smtClean="0">
                <a:solidFill>
                  <a:srgbClr val="FF0000"/>
                </a:solidFill>
                <a:cs typeface="Symbol" charset="2"/>
              </a:rPr>
              <a:t>requires 1-10 km baselines in </a:t>
            </a:r>
            <a:r>
              <a:rPr lang="en-US" sz="1600" dirty="0" smtClean="0">
                <a:solidFill>
                  <a:srgbClr val="FF0000"/>
                </a:solidFill>
                <a:cs typeface="Symbol" charset="2"/>
              </a:rPr>
              <a:t>V</a:t>
            </a:r>
            <a:endParaRPr lang="en-US" sz="1600" dirty="0" smtClean="0">
              <a:solidFill>
                <a:srgbClr val="FF0000"/>
              </a:solidFill>
              <a:cs typeface="Symbol" charset="2"/>
            </a:endParaRPr>
          </a:p>
          <a:p>
            <a:pPr marL="177800" lvl="0" indent="-177800">
              <a:buNone/>
              <a:tabLst>
                <a:tab pos="2241550" algn="ctr"/>
              </a:tabLst>
            </a:pPr>
            <a:r>
              <a:rPr lang="en-US" sz="1600" dirty="0" smtClean="0">
                <a:solidFill>
                  <a:srgbClr val="FF0000"/>
                </a:solidFill>
                <a:cs typeface="Symbol" charset="2"/>
              </a:rPr>
              <a:t>                                                                                                      Reverberation mapping constraints on geometry and</a:t>
            </a:r>
          </a:p>
          <a:p>
            <a:pPr marL="177800" lvl="0" indent="-177800">
              <a:buNone/>
              <a:tabLst>
                <a:tab pos="2241550" algn="ctr"/>
              </a:tabLst>
            </a:pPr>
            <a:r>
              <a:rPr lang="en-US" sz="1600" dirty="0">
                <a:solidFill>
                  <a:srgbClr val="FF0000"/>
                </a:solidFill>
                <a:cs typeface="Symbol" charset="2"/>
              </a:rPr>
              <a:t>                                                                                                      </a:t>
            </a:r>
            <a:r>
              <a:rPr lang="en-US" sz="1600" dirty="0" smtClean="0">
                <a:solidFill>
                  <a:srgbClr val="FF0000"/>
                </a:solidFill>
                <a:cs typeface="Symbol" charset="2"/>
              </a:rPr>
              <a:t>kinematics </a:t>
            </a:r>
            <a:r>
              <a:rPr lang="en-US" sz="1600" dirty="0">
                <a:solidFill>
                  <a:srgbClr val="FF0000"/>
                </a:solidFill>
                <a:cs typeface="Symbol" charset="2"/>
              </a:rPr>
              <a:t>with cosmological potential</a:t>
            </a:r>
            <a:r>
              <a:rPr lang="en-US" sz="1600" dirty="0">
                <a:solidFill>
                  <a:srgbClr val="FF0000"/>
                </a:solidFill>
                <a:cs typeface="Symbol" charset="2"/>
              </a:rPr>
              <a:t>	</a:t>
            </a:r>
            <a:endParaRPr lang="en-US" sz="1600" dirty="0" smtClean="0">
              <a:solidFill>
                <a:srgbClr val="FF0000"/>
              </a:solidFill>
              <a:cs typeface="Symbol" charset="2"/>
            </a:endParaRPr>
          </a:p>
          <a:p>
            <a:pPr marL="177800" lvl="0" indent="-177800">
              <a:buNone/>
              <a:tabLst>
                <a:tab pos="2241550" algn="ctr"/>
              </a:tabLst>
            </a:pPr>
            <a:r>
              <a:rPr lang="en-US" sz="1600" dirty="0" smtClean="0">
                <a:solidFill>
                  <a:srgbClr val="FF0000"/>
                </a:solidFill>
                <a:cs typeface="Symbol" charset="2"/>
              </a:rPr>
              <a:t>					</a:t>
            </a:r>
            <a:r>
              <a:rPr lang="en-US" sz="1600" dirty="0">
                <a:solidFill>
                  <a:srgbClr val="FF0000"/>
                </a:solidFill>
                <a:cs typeface="Symbol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cs typeface="Symbol" charset="2"/>
              </a:rPr>
              <a:t>                               </a:t>
            </a:r>
            <a:r>
              <a:rPr lang="en-US" sz="1600" dirty="0" smtClean="0">
                <a:solidFill>
                  <a:srgbClr val="FF0000"/>
                </a:solidFill>
                <a:cs typeface="Symbol" charset="2"/>
              </a:rPr>
              <a:t>differential </a:t>
            </a:r>
            <a:r>
              <a:rPr lang="en-US" sz="1600" dirty="0" smtClean="0">
                <a:solidFill>
                  <a:srgbClr val="FF0000"/>
                </a:solidFill>
                <a:cs typeface="Symbol" charset="2"/>
              </a:rPr>
              <a:t>interferometry in K band</a:t>
            </a:r>
            <a:endParaRPr lang="en-US" sz="1600" dirty="0">
              <a:solidFill>
                <a:srgbClr val="FF0000"/>
              </a:solidFill>
              <a:cs typeface="Symbol" charset="2"/>
            </a:endParaRPr>
          </a:p>
          <a:p>
            <a:pPr marL="177800" lvl="0" indent="-177800">
              <a:buNone/>
              <a:tabLst>
                <a:tab pos="2241550" algn="ctr"/>
              </a:tabLst>
            </a:pPr>
            <a:r>
              <a:rPr lang="en-US" sz="1600" dirty="0" smtClean="0">
                <a:solidFill>
                  <a:srgbClr val="FF0000"/>
                </a:solidFill>
                <a:cs typeface="Symbol" charset="2"/>
              </a:rPr>
              <a:t>                                                                                          </a:t>
            </a:r>
            <a:r>
              <a:rPr lang="en-US" sz="1600" dirty="0" smtClean="0">
                <a:solidFill>
                  <a:srgbClr val="FF0000"/>
                </a:solidFill>
                <a:cs typeface="Symbol" charset="2"/>
              </a:rPr>
              <a:t>            </a:t>
            </a:r>
            <a:r>
              <a:rPr lang="en-US" sz="1600" b="1" dirty="0" smtClean="0">
                <a:solidFill>
                  <a:srgbClr val="FF0000"/>
                </a:solidFill>
                <a:cs typeface="Symbol" charset="2"/>
              </a:rPr>
              <a:t>better </a:t>
            </a:r>
            <a:r>
              <a:rPr lang="en-US" sz="1600" b="1" dirty="0" smtClean="0">
                <a:solidFill>
                  <a:srgbClr val="FF0000"/>
                </a:solidFill>
                <a:cs typeface="Symbol" charset="2"/>
              </a:rPr>
              <a:t>differential </a:t>
            </a:r>
            <a:r>
              <a:rPr lang="en-US" sz="1600" b="1" dirty="0">
                <a:solidFill>
                  <a:srgbClr val="FF0000"/>
                </a:solidFill>
                <a:cs typeface="Symbol" charset="2"/>
              </a:rPr>
              <a:t>interferometry in </a:t>
            </a:r>
            <a:r>
              <a:rPr lang="en-US" sz="1600" b="1" dirty="0" smtClean="0">
                <a:solidFill>
                  <a:srgbClr val="FF0000"/>
                </a:solidFill>
                <a:cs typeface="Symbol" charset="2"/>
              </a:rPr>
              <a:t>V ?</a:t>
            </a:r>
            <a:endParaRPr lang="en-US" sz="1600" b="1" dirty="0">
              <a:solidFill>
                <a:srgbClr val="FF0000"/>
              </a:solidFill>
              <a:cs typeface="Symbol" charset="2"/>
            </a:endParaRPr>
          </a:p>
          <a:p>
            <a:pPr marL="177800" indent="-177800">
              <a:buNone/>
              <a:tabLst>
                <a:tab pos="2241550" algn="ctr"/>
              </a:tabLst>
            </a:pPr>
            <a:endParaRPr lang="en-US" sz="1800" dirty="0">
              <a:cs typeface="Symbol" charset="2"/>
            </a:endParaRPr>
          </a:p>
          <a:p>
            <a:pPr marL="177800" indent="-177800">
              <a:tabLst>
                <a:tab pos="2241550" algn="ctr"/>
              </a:tabLst>
            </a:pPr>
            <a:r>
              <a:rPr lang="en-US" sz="1800" dirty="0" smtClean="0">
                <a:cs typeface="Symbol" charset="2"/>
              </a:rPr>
              <a:t>Torus (inner rim): </a:t>
            </a:r>
            <a:r>
              <a:rPr lang="en-US" sz="1800" dirty="0" smtClean="0">
                <a:cs typeface="Symbol" charset="2"/>
              </a:rPr>
              <a:t>      0.5</a:t>
            </a:r>
            <a:r>
              <a:rPr lang="en-US" sz="1800" dirty="0" smtClean="0">
                <a:cs typeface="Symbol" charset="2"/>
              </a:rPr>
              <a:t>-1pc     0.05 – 5 mas       </a:t>
            </a:r>
            <a:r>
              <a:rPr lang="en-US" sz="1800" dirty="0" smtClean="0">
                <a:cs typeface="Symbol" charset="2"/>
              </a:rPr>
              <a:t>a </a:t>
            </a:r>
            <a:r>
              <a:rPr lang="en-US" sz="1800" dirty="0" smtClean="0">
                <a:cs typeface="Symbol" charset="2"/>
              </a:rPr>
              <a:t>few images with MATISSE in L band</a:t>
            </a:r>
          </a:p>
          <a:p>
            <a:pPr marL="177800" lvl="0" indent="-177800">
              <a:buNone/>
              <a:tabLst>
                <a:tab pos="2241550" algn="ctr"/>
              </a:tabLst>
            </a:pPr>
            <a:r>
              <a:rPr lang="en-US" sz="1400" dirty="0">
                <a:cs typeface="Symbol" charset="2"/>
              </a:rPr>
              <a:t>								</a:t>
            </a:r>
            <a:r>
              <a:rPr lang="en-US" sz="1800" dirty="0">
                <a:cs typeface="Symbol" charset="2"/>
              </a:rPr>
              <a:t>  </a:t>
            </a:r>
            <a:r>
              <a:rPr lang="en-US" sz="1800" dirty="0" smtClean="0">
                <a:cs typeface="Symbol" charset="2"/>
              </a:rPr>
              <a:t>Gas “in the torus” could be imaged in V</a:t>
            </a:r>
            <a:r>
              <a:rPr lang="en-US" sz="1800" dirty="0" smtClean="0">
                <a:cs typeface="Symbol" charset="2"/>
              </a:rPr>
              <a:t> </a:t>
            </a:r>
            <a:endParaRPr lang="en-US" sz="1800" dirty="0">
              <a:cs typeface="Symbol" charset="2"/>
            </a:endParaRPr>
          </a:p>
          <a:p>
            <a:pPr marL="177800" lvl="0" indent="-177800">
              <a:buNone/>
              <a:tabLst>
                <a:tab pos="2241550" algn="ctr"/>
              </a:tabLst>
            </a:pPr>
            <a:r>
              <a:rPr lang="en-US" sz="1800" dirty="0">
                <a:cs typeface="Symbol" charset="2"/>
              </a:rPr>
              <a:t>                                                                                         </a:t>
            </a:r>
            <a:r>
              <a:rPr lang="en-US" sz="1800" dirty="0">
                <a:cs typeface="Symbol" charset="2"/>
              </a:rPr>
              <a:t> </a:t>
            </a:r>
            <a:r>
              <a:rPr lang="en-US" sz="1800" dirty="0" smtClean="0">
                <a:cs typeface="Symbol" charset="2"/>
              </a:rPr>
              <a:t>and constrain torus kinematics</a:t>
            </a:r>
          </a:p>
          <a:p>
            <a:pPr marL="177800" lvl="0" indent="-177800">
              <a:buNone/>
              <a:tabLst>
                <a:tab pos="2241550" algn="ctr"/>
              </a:tabLst>
            </a:pPr>
            <a:r>
              <a:rPr lang="en-US" sz="1800" dirty="0">
                <a:cs typeface="Symbol" charset="2"/>
              </a:rPr>
              <a:t> </a:t>
            </a:r>
            <a:r>
              <a:rPr lang="en-US" sz="1800" dirty="0" smtClean="0">
                <a:cs typeface="Symbol" charset="2"/>
              </a:rPr>
              <a:t>                                                                                         Relationship with BLR ?</a:t>
            </a:r>
            <a:endParaRPr lang="en-US" sz="1800" dirty="0">
              <a:cs typeface="Symbol" charset="2"/>
            </a:endParaRPr>
          </a:p>
          <a:p>
            <a:pPr marL="177800" indent="-177800">
              <a:tabLst>
                <a:tab pos="2241550" algn="ctr"/>
              </a:tabLst>
            </a:pPr>
            <a:endParaRPr lang="en-US" sz="1800" dirty="0" smtClean="0"/>
          </a:p>
          <a:p>
            <a:pPr marL="177800" indent="-177800">
              <a:tabLst>
                <a:tab pos="2241550" algn="ctr"/>
              </a:tabLst>
            </a:pPr>
            <a:r>
              <a:rPr lang="en-US" sz="1800" dirty="0" smtClean="0"/>
              <a:t>NLR (inner outflow)</a:t>
            </a:r>
            <a:r>
              <a:rPr lang="en-US" sz="1800" dirty="0" smtClean="0"/>
              <a:t>: 1-10 pc (?)  0.05-50 mas     imaging</a:t>
            </a:r>
          </a:p>
          <a:p>
            <a:pPr marL="177800" lvl="0" indent="-177800">
              <a:buNone/>
              <a:tabLst>
                <a:tab pos="2241550" algn="ctr"/>
              </a:tabLst>
            </a:pPr>
            <a:r>
              <a:rPr lang="en-US" sz="1400" dirty="0">
                <a:cs typeface="Symbol" charset="2"/>
              </a:rPr>
              <a:t>								</a:t>
            </a:r>
            <a:r>
              <a:rPr lang="en-US" sz="1400" dirty="0" smtClean="0">
                <a:cs typeface="Symbol" charset="2"/>
              </a:rPr>
              <a:t>BLR like scaling functions with luminosity ?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9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BLRs with MATISSE</a:t>
            </a:r>
            <a:endParaRPr lang="en-US" dirty="0"/>
          </a:p>
        </p:txBody>
      </p:sp>
      <p:pic>
        <p:nvPicPr>
          <p:cNvPr id="7" name="Espace réservé du contenu 6" descr="Capture d’écran 2015-01-14 à 19.19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81" r="-20981"/>
          <a:stretch>
            <a:fillRect/>
          </a:stretch>
        </p:blipFill>
        <p:spPr/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5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Reverberation Mapping of 3C273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Take 3C273 continuum light curve (S. </a:t>
            </a:r>
            <a:r>
              <a:rPr lang="en-US" sz="2000" dirty="0" err="1" smtClean="0"/>
              <a:t>Kaspi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ApJ</a:t>
            </a:r>
            <a:r>
              <a:rPr lang="en-US" sz="2000" dirty="0" smtClean="0"/>
              <a:t> 2000)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" name="Picture 2" descr="figure_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3" b="64"/>
          <a:stretch/>
        </p:blipFill>
        <p:spPr>
          <a:xfrm>
            <a:off x="590807" y="1844824"/>
            <a:ext cx="9182783" cy="18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Reverberation Mapping of 3C273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Take 3C273 continuum light curve (S. </a:t>
            </a:r>
            <a:r>
              <a:rPr lang="en-US" sz="2000" dirty="0" err="1" smtClean="0"/>
              <a:t>Kaspi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ApJ</a:t>
            </a:r>
            <a:r>
              <a:rPr lang="en-US" sz="2000" dirty="0" smtClean="0"/>
              <a:t> 2000)</a:t>
            </a:r>
          </a:p>
          <a:p>
            <a:r>
              <a:rPr lang="en-US" sz="2000" dirty="0" smtClean="0"/>
              <a:t>Produce 500 interpolations of this light curve (damped random walk model, Y. </a:t>
            </a:r>
            <a:r>
              <a:rPr lang="en-US" sz="2000" dirty="0" err="1" smtClean="0"/>
              <a:t>Zu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ApJ</a:t>
            </a:r>
            <a:r>
              <a:rPr lang="en-US" sz="2000" dirty="0" smtClean="0"/>
              <a:t> 2011)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2" descr="figure_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3" b="64"/>
          <a:stretch/>
        </p:blipFill>
        <p:spPr>
          <a:xfrm>
            <a:off x="590807" y="2735330"/>
            <a:ext cx="9182783" cy="1864918"/>
          </a:xfrm>
          <a:prstGeom prst="rect">
            <a:avLst/>
          </a:prstGeom>
        </p:spPr>
      </p:pic>
      <p:pic>
        <p:nvPicPr>
          <p:cNvPr id="10" name="Picture 6" descr="figur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00" y="2636912"/>
            <a:ext cx="10801199" cy="19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6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Reverberation Mapping of 3C273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Take 3C273 continuum light curve (S. </a:t>
            </a:r>
            <a:r>
              <a:rPr lang="en-US" sz="2000" dirty="0" err="1" smtClean="0"/>
              <a:t>Kaspi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ApJ</a:t>
            </a:r>
            <a:r>
              <a:rPr lang="en-US" sz="2000" dirty="0" smtClean="0"/>
              <a:t> 2000)</a:t>
            </a:r>
          </a:p>
          <a:p>
            <a:r>
              <a:rPr lang="en-US" sz="2000" dirty="0" smtClean="0"/>
              <a:t>Produce 500 interpolations of this light curve (damped random walk model, Y. </a:t>
            </a:r>
            <a:r>
              <a:rPr lang="en-US" sz="2000" dirty="0" err="1" smtClean="0"/>
              <a:t>Zu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ApJ</a:t>
            </a:r>
            <a:r>
              <a:rPr lang="en-US" sz="2000" dirty="0" smtClean="0"/>
              <a:t> 2011)</a:t>
            </a:r>
          </a:p>
          <a:p>
            <a:r>
              <a:rPr lang="en-US" sz="2000" dirty="0" smtClean="0"/>
              <a:t>For each continuum light curve, produce a line light curve, with time delay </a:t>
            </a:r>
            <a:r>
              <a:rPr lang="en-US" sz="2000" dirty="0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Reverberation Mapping of 3C273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295400"/>
            <a:ext cx="9258300" cy="2205608"/>
          </a:xfrm>
        </p:spPr>
        <p:txBody>
          <a:bodyPr/>
          <a:lstStyle/>
          <a:p>
            <a:r>
              <a:rPr lang="en-US" sz="2000" dirty="0" smtClean="0"/>
              <a:t>Take 3C273 continuum light curve (S. </a:t>
            </a:r>
            <a:r>
              <a:rPr lang="en-US" sz="2000" dirty="0" err="1" smtClean="0"/>
              <a:t>Kaspi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ApJ</a:t>
            </a:r>
            <a:r>
              <a:rPr lang="en-US" sz="2000" dirty="0" smtClean="0"/>
              <a:t> 2000)</a:t>
            </a:r>
          </a:p>
          <a:p>
            <a:r>
              <a:rPr lang="en-US" sz="2000" dirty="0" smtClean="0"/>
              <a:t>Produce 500 interpolations of this light curve (damped random walk model, Y. </a:t>
            </a:r>
            <a:r>
              <a:rPr lang="en-US" sz="2000" dirty="0" err="1" smtClean="0"/>
              <a:t>Zu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ApJ</a:t>
            </a:r>
            <a:r>
              <a:rPr lang="en-US" sz="2000" dirty="0" smtClean="0"/>
              <a:t> 2011)</a:t>
            </a:r>
          </a:p>
          <a:p>
            <a:r>
              <a:rPr lang="en-US" sz="2000" dirty="0" smtClean="0"/>
              <a:t>For each continuum light curve, produce a line light curve, with a time delay </a:t>
            </a:r>
            <a:r>
              <a:rPr lang="en-US" sz="2000" dirty="0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Compute the RM cross-correlation function, deduce a measured time delay </a:t>
            </a:r>
            <a:r>
              <a:rPr lang="en-US" sz="2000" dirty="0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smtClean="0"/>
              <a:t>out</a:t>
            </a:r>
            <a:r>
              <a:rPr lang="en-US" sz="2000" dirty="0"/>
              <a:t> </a:t>
            </a:r>
            <a:r>
              <a:rPr lang="en-US" sz="2000" dirty="0" smtClean="0"/>
              <a:t>and plot </a:t>
            </a:r>
            <a:r>
              <a:rPr lang="en-US" sz="2000" dirty="0">
                <a:latin typeface="Symbol" charset="2"/>
                <a:cs typeface="Symbol" charset="2"/>
              </a:rPr>
              <a:t>t</a:t>
            </a:r>
            <a:r>
              <a:rPr lang="en-US" sz="2000" baseline="-25000" dirty="0"/>
              <a:t>out</a:t>
            </a:r>
            <a:r>
              <a:rPr lang="en-US" sz="2000" dirty="0"/>
              <a:t> </a:t>
            </a:r>
            <a:r>
              <a:rPr lang="en-US" sz="2000" dirty="0" smtClean="0"/>
              <a:t>= f(</a:t>
            </a:r>
            <a:r>
              <a:rPr lang="en-US" sz="2000" dirty="0">
                <a:latin typeface="Symbol" charset="2"/>
                <a:cs typeface="Symbol" charset="2"/>
              </a:rPr>
              <a:t>t</a:t>
            </a:r>
            <a:r>
              <a:rPr lang="en-US" sz="2000" baseline="-25000" dirty="0"/>
              <a:t>in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9" name="Grouper 8"/>
          <p:cNvGrpSpPr/>
          <p:nvPr/>
        </p:nvGrpSpPr>
        <p:grpSpPr>
          <a:xfrm>
            <a:off x="1975148" y="3501009"/>
            <a:ext cx="6624736" cy="3356992"/>
            <a:chOff x="246956" y="1447428"/>
            <a:chExt cx="8280920" cy="3853780"/>
          </a:xfrm>
        </p:grpSpPr>
        <p:pic>
          <p:nvPicPr>
            <p:cNvPr id="10" name="Picture 5" descr="TcentVsTaucent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56" y="1447428"/>
              <a:ext cx="8280920" cy="3853780"/>
            </a:xfrm>
            <a:prstGeom prst="rect">
              <a:avLst/>
            </a:prstGeom>
          </p:spPr>
        </p:pic>
        <p:cxnSp>
          <p:nvCxnSpPr>
            <p:cNvPr id="11" name="Connecteur droit 10"/>
            <p:cNvCxnSpPr/>
            <p:nvPr/>
          </p:nvCxnSpPr>
          <p:spPr>
            <a:xfrm flipV="1">
              <a:off x="1292061" y="1820166"/>
              <a:ext cx="2952328" cy="295232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889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minute results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0" name="Image 9" descr="bin8_result24Nov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2" y="1772816"/>
            <a:ext cx="4970332" cy="3600400"/>
          </a:xfrm>
          <a:prstGeom prst="rect">
            <a:avLst/>
          </a:prstGeom>
        </p:spPr>
      </p:pic>
      <p:sp>
        <p:nvSpPr>
          <p:cNvPr id="11" name="Espace réservé du contenu 8"/>
          <p:cNvSpPr>
            <a:spLocks noGrp="1"/>
          </p:cNvSpPr>
          <p:nvPr>
            <p:ph sz="half" idx="4294967295"/>
          </p:nvPr>
        </p:nvSpPr>
        <p:spPr>
          <a:xfrm>
            <a:off x="5496619" y="1135285"/>
            <a:ext cx="4543425" cy="481399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Differential phase on longest baselines</a:t>
            </a:r>
          </a:p>
          <a:p>
            <a:r>
              <a:rPr lang="en-US" sz="2400" dirty="0" smtClean="0"/>
              <a:t>Broad, asymmetric, blue shifted signal</a:t>
            </a:r>
          </a:p>
          <a:p>
            <a:pPr lvl="1"/>
            <a:r>
              <a:rPr lang="en-US" dirty="0" smtClean="0"/>
              <a:t>BLR or dust clouds anisotropy makes a symmetric signal</a:t>
            </a:r>
            <a:endParaRPr lang="en-US" sz="2000" dirty="0" smtClean="0"/>
          </a:p>
          <a:p>
            <a:endParaRPr lang="en-US" dirty="0"/>
          </a:p>
          <a:p>
            <a:r>
              <a:rPr lang="en-US" sz="2400" dirty="0" smtClean="0"/>
              <a:t> Need model of BLR </a:t>
            </a:r>
          </a:p>
          <a:p>
            <a:pPr lvl="1"/>
            <a:r>
              <a:rPr lang="en-US" sz="2000" dirty="0" smtClean="0"/>
              <a:t>partially shielded by torus</a:t>
            </a:r>
          </a:p>
          <a:p>
            <a:pPr lvl="1"/>
            <a:r>
              <a:rPr lang="en-US" dirty="0" smtClean="0"/>
              <a:t>with a slight outflow</a:t>
            </a:r>
          </a:p>
          <a:p>
            <a:pPr lvl="1"/>
            <a:r>
              <a:rPr lang="en-US" sz="20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149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tori interferometry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6B1B-EB38-7743-80AF-58380E7A021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Steeper / Shallower structure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6B1B-EB38-7743-80AF-58380E7A021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2872" r="-12872"/>
          <a:stretch>
            <a:fillRect/>
          </a:stretch>
        </p:blipFill>
        <p:spPr/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6B1B-EB38-7743-80AF-58380E7A021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14350" y="1207114"/>
            <a:ext cx="9258300" cy="4908550"/>
          </a:xfrm>
        </p:spPr>
        <p:txBody>
          <a:bodyPr/>
          <a:lstStyle/>
          <a:p>
            <a:r>
              <a:rPr lang="en-US" dirty="0" smtClean="0"/>
              <a:t>The high L (or high </a:t>
            </a:r>
            <a:r>
              <a:rPr lang="en-US" dirty="0" err="1" smtClean="0"/>
              <a:t>Eddington</a:t>
            </a:r>
            <a:r>
              <a:rPr lang="en-US" dirty="0" smtClean="0"/>
              <a:t> ratio) sources seem to have a much more stepper dust distribution</a:t>
            </a:r>
          </a:p>
          <a:p>
            <a:r>
              <a:rPr lang="en-US" dirty="0" smtClean="0"/>
              <a:t>Possible explanation: radiation pressure on dust</a:t>
            </a:r>
          </a:p>
          <a:p>
            <a:pPr lvl="1"/>
            <a:r>
              <a:rPr lang="en-US" dirty="0" smtClean="0"/>
              <a:t>Possible anisotropic illumination</a:t>
            </a:r>
          </a:p>
          <a:p>
            <a:pPr lvl="2"/>
            <a:r>
              <a:rPr lang="en-US" dirty="0" smtClean="0"/>
              <a:t>anisotropy of acc. disk (</a:t>
            </a:r>
            <a:r>
              <a:rPr lang="en-US" dirty="0" err="1" smtClean="0"/>
              <a:t>Netzer</a:t>
            </a:r>
            <a:r>
              <a:rPr lang="en-US" dirty="0" smtClean="0"/>
              <a:t> 1985; Kawaguchi 2011)</a:t>
            </a:r>
          </a:p>
          <a:p>
            <a:pPr lvl="2"/>
            <a:r>
              <a:rPr lang="en-US" dirty="0" smtClean="0"/>
              <a:t>Shielding in equatorial plane</a:t>
            </a:r>
          </a:p>
          <a:p>
            <a:pPr lvl="1"/>
            <a:r>
              <a:rPr lang="en-US" dirty="0" smtClean="0"/>
              <a:t>Interferometric measurements of elongation in the polar direction (polarization direction) (</a:t>
            </a:r>
            <a:r>
              <a:rPr lang="en-US" dirty="0" err="1" smtClean="0"/>
              <a:t>Hoenig</a:t>
            </a:r>
            <a:r>
              <a:rPr lang="en-US" dirty="0" smtClean="0"/>
              <a:t>, 2012, 2013)</a:t>
            </a:r>
          </a:p>
          <a:p>
            <a:pPr lvl="2"/>
            <a:r>
              <a:rPr lang="en-US" dirty="0" smtClean="0"/>
              <a:t>Dusty wind ?</a:t>
            </a:r>
          </a:p>
          <a:p>
            <a:pPr lvl="1"/>
            <a:r>
              <a:rPr lang="en-US" dirty="0" smtClean="0"/>
              <a:t>There are models for efficiently blown away dusty gas (e.g. Semenov 2003)</a:t>
            </a:r>
          </a:p>
          <a:p>
            <a:r>
              <a:rPr lang="en-US" dirty="0" smtClean="0"/>
              <a:t>High L: polar region cleared by radiation pressure</a:t>
            </a:r>
          </a:p>
          <a:p>
            <a:r>
              <a:rPr lang="en-US" dirty="0" smtClean="0"/>
              <a:t>Low L: polar dusty wind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2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Image 1" descr="Capture d’écran 2014-12-10 à 23.5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0"/>
            <a:ext cx="918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4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Focus on BLR observations</a:t>
            </a:r>
          </a:p>
          <a:p>
            <a:r>
              <a:rPr lang="en-US" sz="2000" dirty="0" smtClean="0"/>
              <a:t>Reverberation Mapping</a:t>
            </a:r>
          </a:p>
          <a:p>
            <a:pPr lvl="1"/>
            <a:r>
              <a:rPr lang="en-US" sz="1800" dirty="0" smtClean="0"/>
              <a:t>size-luminosity law and cosmology</a:t>
            </a:r>
          </a:p>
          <a:p>
            <a:pPr lvl="1"/>
            <a:r>
              <a:rPr lang="en-US" sz="1800" dirty="0" smtClean="0"/>
              <a:t>mass-luminosity law and SMBH and Galactic evolution</a:t>
            </a:r>
          </a:p>
          <a:p>
            <a:r>
              <a:rPr lang="en-US" sz="2000" dirty="0" smtClean="0"/>
              <a:t>Interferometric direct distance measurements from Dust</a:t>
            </a:r>
          </a:p>
          <a:p>
            <a:pPr lvl="1"/>
            <a:r>
              <a:rPr lang="en-US" sz="1600" dirty="0" smtClean="0"/>
              <a:t>Complexity of geometry and need for a new unification step</a:t>
            </a:r>
          </a:p>
          <a:p>
            <a:r>
              <a:rPr lang="en-US" sz="2000" dirty="0" smtClean="0"/>
              <a:t>Differential interferometry of BLRs</a:t>
            </a:r>
          </a:p>
          <a:p>
            <a:r>
              <a:rPr lang="en-US" sz="2000" dirty="0" smtClean="0"/>
              <a:t>The observed is not that was expected: the 3C273 case</a:t>
            </a:r>
          </a:p>
          <a:p>
            <a:r>
              <a:rPr lang="en-US" sz="2000" dirty="0" smtClean="0"/>
              <a:t>The potential of the K band</a:t>
            </a:r>
          </a:p>
          <a:p>
            <a:r>
              <a:rPr lang="en-US" sz="2000" dirty="0" smtClean="0"/>
              <a:t>The potential of the Visible, with UTs, ATs and a post VLTI interferometer</a:t>
            </a:r>
          </a:p>
          <a:p>
            <a:r>
              <a:rPr lang="en-US" sz="2000" dirty="0" smtClean="0"/>
              <a:t>Conclusion </a:t>
            </a: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Luminosity from variability</a:t>
            </a:r>
            <a:endParaRPr lang="en-US" dirty="0"/>
          </a:p>
        </p:txBody>
      </p:sp>
      <p:pic>
        <p:nvPicPr>
          <p:cNvPr id="7" name="Espace réservé du contenu 6" descr="Capture d’écran 2014-12-10 à 23.26.3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9" b="-18529"/>
          <a:stretch>
            <a:fillRect/>
          </a:stretch>
        </p:blipFill>
        <p:spPr/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7954301" y="5476582"/>
            <a:ext cx="17756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B.C. Kelly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8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342" y="0"/>
            <a:ext cx="7797502" cy="1916832"/>
          </a:xfrm>
        </p:spPr>
        <p:txBody>
          <a:bodyPr/>
          <a:lstStyle/>
          <a:p>
            <a:pPr algn="l"/>
            <a:r>
              <a:rPr lang="en-US" dirty="0" smtClean="0"/>
              <a:t>AMBER+ is a new observation mode</a:t>
            </a:r>
            <a:br>
              <a:rPr lang="en-US" dirty="0" smtClean="0"/>
            </a:br>
            <a:r>
              <a:rPr lang="en-US" dirty="0" smtClean="0"/>
              <a:t>and 2DFT data reduction</a:t>
            </a:r>
            <a:br>
              <a:rPr lang="en-US" dirty="0" smtClean="0"/>
            </a:br>
            <a:r>
              <a:rPr lang="en-US" sz="2400" dirty="0" smtClean="0"/>
              <a:t>that works for SNR per channel and per frame &lt;&lt;1</a:t>
            </a:r>
            <a:br>
              <a:rPr lang="en-US" sz="2400" dirty="0" smtClean="0"/>
            </a:br>
            <a:r>
              <a:rPr lang="en-US" sz="2400" dirty="0" smtClean="0">
                <a:sym typeface="Wingdings"/>
              </a:rPr>
              <a:t>=&gt; gain &gt; 2 magnitudes</a:t>
            </a:r>
            <a:endParaRPr lang="en-US" dirty="0"/>
          </a:p>
        </p:txBody>
      </p:sp>
      <p:pic>
        <p:nvPicPr>
          <p:cNvPr id="7" name="Espace réservé du contenu 6" descr="fringesBrightHIP60172.tif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3051" y="2132856"/>
            <a:ext cx="982381" cy="3622714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72500" y="6376243"/>
            <a:ext cx="1200150" cy="365125"/>
          </a:xfrm>
        </p:spPr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Image 7" descr="fringesMediumBD+032657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363" y="2148731"/>
            <a:ext cx="1048758" cy="3622714"/>
          </a:xfrm>
          <a:prstGeom prst="rect">
            <a:avLst/>
          </a:prstGeom>
        </p:spPr>
      </p:pic>
      <p:pic>
        <p:nvPicPr>
          <p:cNvPr id="9" name="Image 8" descr="fringesWeak3C273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537" y="2148731"/>
            <a:ext cx="1022208" cy="3622714"/>
          </a:xfrm>
          <a:prstGeom prst="rect">
            <a:avLst/>
          </a:prstGeom>
        </p:spPr>
      </p:pic>
      <p:pic>
        <p:nvPicPr>
          <p:cNvPr id="11" name="Image 10" descr="3C273Fringes.pdf"/>
          <p:cNvPicPr>
            <a:picLocks noChangeAspect="1"/>
          </p:cNvPicPr>
          <p:nvPr/>
        </p:nvPicPr>
        <p:blipFill rotWithShape="1">
          <a:blip r:embed="rId6"/>
          <a:srcRect l="10270" t="13831" r="18589" b="32980"/>
          <a:stretch/>
        </p:blipFill>
        <p:spPr>
          <a:xfrm>
            <a:off x="5322744" y="2566563"/>
            <a:ext cx="3940785" cy="33892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14500" y="5955841"/>
            <a:ext cx="559174" cy="33855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1600" dirty="0" smtClean="0"/>
              <a:t>K=4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086101" y="5955841"/>
            <a:ext cx="738047" cy="33855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1600" dirty="0" smtClean="0"/>
              <a:t>K=8.5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493487" y="5955841"/>
            <a:ext cx="678458" cy="33855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1600" dirty="0" smtClean="0"/>
              <a:t>K=10</a:t>
            </a:r>
            <a:endParaRPr lang="en-US" sz="1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14350" y="6376243"/>
            <a:ext cx="1631817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146167" y="6376243"/>
            <a:ext cx="6695982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6439644" y="5955839"/>
            <a:ext cx="2639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3C273 fringe peaks (10 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674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results, first problems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90972" y="1600204"/>
            <a:ext cx="4032449" cy="4525963"/>
          </a:xfrm>
        </p:spPr>
        <p:txBody>
          <a:bodyPr/>
          <a:lstStyle/>
          <a:p>
            <a:r>
              <a:rPr lang="en-US" sz="2400" dirty="0" smtClean="0"/>
              <a:t>Differential visibility</a:t>
            </a:r>
          </a:p>
          <a:p>
            <a:pPr lvl="1"/>
            <a:r>
              <a:rPr lang="en-US" sz="2000" dirty="0" err="1" smtClean="0"/>
              <a:t>V</a:t>
            </a:r>
            <a:r>
              <a:rPr lang="en-US" sz="2000" baseline="-25000" dirty="0" err="1" smtClean="0"/>
              <a:t>diff</a:t>
            </a:r>
            <a:r>
              <a:rPr lang="en-US" sz="2000" dirty="0" smtClean="0"/>
              <a:t>(50m)  =0.98±0.03</a:t>
            </a:r>
          </a:p>
          <a:p>
            <a:pPr lvl="1"/>
            <a:r>
              <a:rPr lang="en-US" sz="2000" dirty="0" err="1"/>
              <a:t>V</a:t>
            </a:r>
            <a:r>
              <a:rPr lang="en-US" sz="2000" baseline="-25000" dirty="0" err="1"/>
              <a:t>diff</a:t>
            </a:r>
            <a:r>
              <a:rPr lang="en-US" sz="2000" dirty="0" smtClean="0"/>
              <a:t>(80m)  =0.94±0.04</a:t>
            </a:r>
            <a:endParaRPr lang="en-US" sz="2000" dirty="0"/>
          </a:p>
          <a:p>
            <a:pPr lvl="1"/>
            <a:r>
              <a:rPr lang="en-US" sz="2000" dirty="0" err="1"/>
              <a:t>V</a:t>
            </a:r>
            <a:r>
              <a:rPr lang="en-US" sz="2000" baseline="-25000" dirty="0" err="1"/>
              <a:t>diff</a:t>
            </a:r>
            <a:r>
              <a:rPr lang="en-US" sz="2000" dirty="0" smtClean="0"/>
              <a:t>(125m</a:t>
            </a:r>
            <a:r>
              <a:rPr lang="en-US" sz="2000" dirty="0"/>
              <a:t>)=</a:t>
            </a:r>
            <a:r>
              <a:rPr lang="en-US" sz="2000" dirty="0" smtClean="0"/>
              <a:t>0.92±0.04</a:t>
            </a:r>
            <a:endParaRPr lang="en-US" sz="2400" dirty="0" smtClean="0"/>
          </a:p>
          <a:p>
            <a:r>
              <a:rPr lang="en-US" sz="2400" dirty="0" smtClean="0"/>
              <a:t>Differential phase</a:t>
            </a:r>
          </a:p>
          <a:p>
            <a:pPr lvl="1"/>
            <a:r>
              <a:rPr lang="en-US" sz="2000" dirty="0" err="1" smtClean="0">
                <a:latin typeface="Symbol" charset="2"/>
                <a:cs typeface="Symbol" charset="2"/>
              </a:rPr>
              <a:t>F</a:t>
            </a:r>
            <a:r>
              <a:rPr lang="en-US" sz="2000" baseline="-25000" dirty="0" err="1" smtClean="0">
                <a:cs typeface="Symbol" charset="2"/>
              </a:rPr>
              <a:t>diff</a:t>
            </a:r>
            <a:r>
              <a:rPr lang="en-US" sz="2000" dirty="0" smtClean="0">
                <a:cs typeface="Symbol" charset="2"/>
              </a:rPr>
              <a:t> &lt;0</a:t>
            </a:r>
            <a:r>
              <a:rPr lang="en-US" sz="2000" dirty="0" smtClean="0"/>
              <a:t>±</a:t>
            </a:r>
            <a:r>
              <a:rPr lang="en-US" sz="2000" dirty="0">
                <a:cs typeface="Symbol" charset="2"/>
              </a:rPr>
              <a:t>2</a:t>
            </a:r>
            <a:r>
              <a:rPr lang="en-US" sz="2000" dirty="0" smtClean="0">
                <a:cs typeface="Symbol" charset="2"/>
              </a:rPr>
              <a:t>°</a:t>
            </a:r>
            <a:endParaRPr lang="en-US" sz="2000" dirty="0">
              <a:latin typeface="Symbol" charset="2"/>
              <a:cs typeface="Symbol" charset="2"/>
            </a:endParaRPr>
          </a:p>
          <a:p>
            <a:pPr lvl="1"/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BLR</a:t>
            </a:r>
            <a:r>
              <a:rPr lang="en-US" sz="2400" b="1" dirty="0" smtClean="0">
                <a:solidFill>
                  <a:srgbClr val="FF0000"/>
                </a:solidFill>
              </a:rPr>
              <a:t>&gt; 0.5 mas, i.e. &gt; 1500 ld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Results show artifacts </a:t>
            </a: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1" name="Image 10" descr="Capture d’écran 2014-11-26 à 14.5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76" y="1268760"/>
            <a:ext cx="5215508" cy="3104469"/>
          </a:xfrm>
          <a:prstGeom prst="rect">
            <a:avLst/>
          </a:prstGeom>
        </p:spPr>
      </p:pic>
      <p:pic>
        <p:nvPicPr>
          <p:cNvPr id="12" name="Image 11" descr="Capture d’écran 2014-11-26 à 14.56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00" y="4581128"/>
            <a:ext cx="1314347" cy="13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analysis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29" y="1344116"/>
            <a:ext cx="7487430" cy="2996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" name="Image 9" descr="Capture d’écran 2014-11-27 à 20.24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16" y="3750114"/>
            <a:ext cx="2547738" cy="2487198"/>
          </a:xfrm>
          <a:prstGeom prst="rect">
            <a:avLst/>
          </a:prstGeom>
        </p:spPr>
      </p:pic>
      <p:pic>
        <p:nvPicPr>
          <p:cNvPr id="11" name="Image 10" descr="Capture d’écran 2014-11-27 à 20.22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" y="3264920"/>
            <a:ext cx="2675810" cy="2612352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90" y="764704"/>
            <a:ext cx="2088232" cy="2098396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64" y="1144524"/>
            <a:ext cx="2097579" cy="2120396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40" y="2827245"/>
            <a:ext cx="3805942" cy="34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6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cancelation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295400"/>
            <a:ext cx="3405014" cy="4908550"/>
          </a:xfrm>
        </p:spPr>
        <p:txBody>
          <a:bodyPr/>
          <a:lstStyle/>
          <a:p>
            <a:r>
              <a:rPr lang="en-US" sz="2000" dirty="0" smtClean="0"/>
              <a:t>Eliminate channels with equivalent magnitude K&gt;11.5</a:t>
            </a:r>
          </a:p>
          <a:p>
            <a:pPr marL="457183" lvl="1" indent="0">
              <a:buNone/>
            </a:pPr>
            <a:r>
              <a:rPr lang="en-US" sz="1600" dirty="0" smtClean="0"/>
              <a:t>(might be probably K&gt;12.5 now)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Apply bias correction law fitted on calibrator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Fit results with law order polynomial function in continuum</a:t>
            </a: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96" y="1137610"/>
            <a:ext cx="3805942" cy="3410067"/>
          </a:xfrm>
          <a:prstGeom prst="rect">
            <a:avLst/>
          </a:prstGeom>
        </p:spPr>
      </p:pic>
      <p:pic>
        <p:nvPicPr>
          <p:cNvPr id="8" name="Image 7" descr="Capture d’écran 2014-11-27 à 20.24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72" y="3894130"/>
            <a:ext cx="2547738" cy="248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measures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Differential visibility accuracy &lt;0.01 per channel</a:t>
            </a:r>
          </a:p>
          <a:p>
            <a:endParaRPr lang="en-US" sz="2400" dirty="0" smtClean="0"/>
          </a:p>
          <a:p>
            <a:r>
              <a:rPr lang="en-US" sz="2400" dirty="0" smtClean="0"/>
              <a:t>Visibility drops on all baselines (SNR=10 on largest baseline)</a:t>
            </a:r>
          </a:p>
          <a:p>
            <a:endParaRPr lang="en-US" sz="2400" dirty="0"/>
          </a:p>
          <a:p>
            <a:r>
              <a:rPr lang="en-US" sz="2400" dirty="0" smtClean="0"/>
              <a:t>Differential visibility drop extends over full line</a:t>
            </a:r>
          </a:p>
          <a:p>
            <a:endParaRPr lang="en-US" sz="2400" dirty="0" smtClean="0"/>
          </a:p>
          <a:p>
            <a:r>
              <a:rPr lang="en-US" sz="2400" dirty="0" smtClean="0"/>
              <a:t>Differential phase = 0±0.5° per channel of 1250 km/s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pSp>
        <p:nvGrpSpPr>
          <p:cNvPr id="10" name="Grouper 9"/>
          <p:cNvGrpSpPr/>
          <p:nvPr/>
        </p:nvGrpSpPr>
        <p:grpSpPr>
          <a:xfrm>
            <a:off x="442341" y="1043443"/>
            <a:ext cx="4798211" cy="5193869"/>
            <a:chOff x="442341" y="899428"/>
            <a:chExt cx="4798211" cy="5193869"/>
          </a:xfrm>
        </p:grpSpPr>
        <p:pic>
          <p:nvPicPr>
            <p:cNvPr id="11" name="Image 10" descr="bin16_result24Nov201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" r="3278"/>
            <a:stretch/>
          </p:blipFill>
          <p:spPr>
            <a:xfrm>
              <a:off x="442341" y="980728"/>
              <a:ext cx="4798211" cy="3448729"/>
            </a:xfrm>
            <a:prstGeom prst="rect">
              <a:avLst/>
            </a:prstGeom>
          </p:spPr>
        </p:pic>
        <p:pic>
          <p:nvPicPr>
            <p:cNvPr id="12" name="Image 11" descr="bin8_result24Nov2014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95"/>
            <a:stretch/>
          </p:blipFill>
          <p:spPr>
            <a:xfrm>
              <a:off x="442342" y="4417825"/>
              <a:ext cx="4798210" cy="167547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177498" y="899428"/>
              <a:ext cx="1705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resolution=240</a:t>
              </a:r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77498" y="4365105"/>
              <a:ext cx="170547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resolution=480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207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BLR structure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9" name="Image 8" descr="i20sigma0.6w20dv5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" y="1125793"/>
            <a:ext cx="5215508" cy="2375215"/>
          </a:xfrm>
          <a:prstGeom prst="rect">
            <a:avLst/>
          </a:prstGeom>
        </p:spPr>
      </p:pic>
      <p:pic>
        <p:nvPicPr>
          <p:cNvPr id="10" name="Image 9" descr="i20sigma0.6w20dv500M_10M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0" y="3790089"/>
            <a:ext cx="5239734" cy="2375215"/>
          </a:xfrm>
          <a:prstGeom prst="rect">
            <a:avLst/>
          </a:prstGeom>
        </p:spPr>
      </p:pic>
      <p:sp>
        <p:nvSpPr>
          <p:cNvPr id="11" name="Espace réservé du contenu 8"/>
          <p:cNvSpPr>
            <a:spLocks noGrp="1"/>
          </p:cNvSpPr>
          <p:nvPr>
            <p:ph sz="half" idx="4294967295"/>
          </p:nvPr>
        </p:nvSpPr>
        <p:spPr>
          <a:xfrm>
            <a:off x="5431532" y="1177538"/>
            <a:ext cx="4543425" cy="4525963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Flat BLRs with global velocity field seem excluded</a:t>
            </a:r>
          </a:p>
          <a:p>
            <a:r>
              <a:rPr lang="en-US" sz="2000" dirty="0" smtClean="0"/>
              <a:t>With such a large BLR, to cancel the differential phase, we need:</a:t>
            </a:r>
          </a:p>
          <a:p>
            <a:r>
              <a:rPr lang="en-US" sz="2000" dirty="0" smtClean="0"/>
              <a:t>A very small inclination</a:t>
            </a:r>
          </a:p>
          <a:p>
            <a:pPr lvl="1"/>
            <a:r>
              <a:rPr lang="en-US" sz="1800" dirty="0" smtClean="0"/>
              <a:t>Line and visibility profile width entirely due to local velocity</a:t>
            </a:r>
          </a:p>
          <a:p>
            <a:pPr lvl="1"/>
            <a:r>
              <a:rPr lang="en-US" sz="1800" dirty="0" smtClean="0"/>
              <a:t>Very poor fits</a:t>
            </a:r>
          </a:p>
          <a:p>
            <a:r>
              <a:rPr lang="en-US" sz="2000" dirty="0" smtClean="0"/>
              <a:t>If </a:t>
            </a:r>
            <a:r>
              <a:rPr lang="en-US" sz="2000" dirty="0" err="1" smtClean="0"/>
              <a:t>i</a:t>
            </a:r>
            <a:r>
              <a:rPr lang="en-US" sz="2000" dirty="0" smtClean="0"/>
              <a:t>&gt;10°</a:t>
            </a:r>
          </a:p>
          <a:p>
            <a:pPr lvl="1"/>
            <a:r>
              <a:rPr lang="en-US" sz="1800" dirty="0" smtClean="0"/>
              <a:t>global velocity field large enough to explain line width </a:t>
            </a:r>
            <a:r>
              <a:rPr lang="en-US" sz="1800" dirty="0" smtClean="0">
                <a:sym typeface="Wingdings"/>
              </a:rPr>
              <a:t> large differential phase</a:t>
            </a:r>
          </a:p>
          <a:p>
            <a:pPr lvl="1"/>
            <a:r>
              <a:rPr lang="en-US" sz="1800" dirty="0" smtClean="0">
                <a:sym typeface="Wingdings"/>
              </a:rPr>
              <a:t>need large opening angle</a:t>
            </a:r>
          </a:p>
          <a:p>
            <a:pPr lvl="1"/>
            <a:r>
              <a:rPr lang="en-US" sz="1800" dirty="0" smtClean="0">
                <a:sym typeface="Wingdings"/>
              </a:rPr>
              <a:t>and/or large turbulent velocity field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2" name="Image 11" descr="SPECT_i20sigma0.6w20dv50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" y="2780928"/>
            <a:ext cx="2346648" cy="1759986"/>
          </a:xfrm>
          <a:prstGeom prst="rect">
            <a:avLst/>
          </a:prstGeom>
        </p:spPr>
      </p:pic>
      <p:pic>
        <p:nvPicPr>
          <p:cNvPr id="13" name="Image 12" descr="SPECT_i20sigma0.6w0dv500M_10M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36" y="2791260"/>
            <a:ext cx="2320846" cy="175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0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fit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Espace réservé du contenu 8"/>
          <p:cNvSpPr>
            <a:spLocks noGrp="1"/>
          </p:cNvSpPr>
          <p:nvPr>
            <p:ph sz="half" idx="4294967295"/>
          </p:nvPr>
        </p:nvSpPr>
        <p:spPr>
          <a:xfrm>
            <a:off x="5496619" y="1135285"/>
            <a:ext cx="4543425" cy="43099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BLR</a:t>
            </a:r>
            <a:r>
              <a:rPr lang="en-US" dirty="0" smtClean="0"/>
              <a:t>=6.26±0.1 mas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BLR</a:t>
            </a:r>
            <a:r>
              <a:rPr lang="en-US" dirty="0"/>
              <a:t>=6.26±0.1 mas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BLR</a:t>
            </a:r>
            <a:r>
              <a:rPr lang="en-US" dirty="0" smtClean="0"/>
              <a:t>=1880±30 ld</a:t>
            </a:r>
          </a:p>
          <a:p>
            <a:r>
              <a:rPr lang="en-US" dirty="0" smtClean="0"/>
              <a:t>Inclination not really constrained below </a:t>
            </a:r>
            <a:r>
              <a:rPr lang="en-US" dirty="0" err="1" smtClean="0"/>
              <a:t>i</a:t>
            </a:r>
            <a:r>
              <a:rPr lang="en-US" dirty="0" smtClean="0"/>
              <a:t>&lt;15°</a:t>
            </a:r>
          </a:p>
          <a:p>
            <a:r>
              <a:rPr lang="en-US" dirty="0" smtClean="0"/>
              <a:t>Opening angle larger than 85°</a:t>
            </a:r>
          </a:p>
          <a:p>
            <a:r>
              <a:rPr lang="en-US" dirty="0" smtClean="0"/>
              <a:t>Turbulent velocity field 1500 km/s</a:t>
            </a:r>
            <a:endParaRPr lang="en-US" dirty="0"/>
          </a:p>
          <a:p>
            <a:r>
              <a:rPr lang="en-US" sz="2400" dirty="0" smtClean="0"/>
              <a:t>Mass little sensitive to inclination: M</a:t>
            </a:r>
            <a:r>
              <a:rPr lang="en-US" sz="2400" baseline="-25000" dirty="0" smtClean="0"/>
              <a:t>BH</a:t>
            </a:r>
            <a:r>
              <a:rPr lang="en-US" sz="2400" dirty="0" smtClean="0"/>
              <a:t>=5.4</a:t>
            </a:r>
            <a:r>
              <a:rPr lang="en-US" sz="2400" baseline="-25000" dirty="0" smtClean="0"/>
              <a:t>-0.4</a:t>
            </a:r>
            <a:r>
              <a:rPr lang="en-US" sz="2400" baseline="30000" dirty="0" smtClean="0"/>
              <a:t>+0.2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sun</a:t>
            </a:r>
            <a:endParaRPr lang="en-US" sz="2400" baseline="-25000" dirty="0" smtClean="0"/>
          </a:p>
        </p:txBody>
      </p:sp>
      <p:pic>
        <p:nvPicPr>
          <p:cNvPr id="10" name="Image 9" descr="emcee_4pBturb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" y="1600204"/>
            <a:ext cx="4720402" cy="38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perspective on BLRs in the K band</a:t>
            </a:r>
            <a:endParaRPr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Our VLTI/AMBER measures on 3C273 are real</a:t>
            </a:r>
          </a:p>
          <a:p>
            <a:r>
              <a:rPr lang="en-US" sz="2000" dirty="0" smtClean="0"/>
              <a:t>The BLR of 3C273 is much larger than the dust inner rim</a:t>
            </a:r>
          </a:p>
          <a:p>
            <a:r>
              <a:rPr lang="en-US" sz="2000" dirty="0" smtClean="0"/>
              <a:t>The radius </a:t>
            </a:r>
            <a:r>
              <a:rPr lang="en-US" sz="2000" dirty="0"/>
              <a:t>R</a:t>
            </a:r>
            <a:r>
              <a:rPr lang="en-US" sz="2000" baseline="-25000" dirty="0"/>
              <a:t>BLR</a:t>
            </a:r>
            <a:r>
              <a:rPr lang="en-US" sz="2000" dirty="0"/>
              <a:t>=</a:t>
            </a:r>
            <a:r>
              <a:rPr lang="en-US" sz="2000" dirty="0" smtClean="0"/>
              <a:t>6.3±1.5 mas (1850±600 ld) is much larger than RM estimate</a:t>
            </a:r>
          </a:p>
          <a:p>
            <a:r>
              <a:rPr lang="en-US" sz="2000" dirty="0" smtClean="0"/>
              <a:t>The BLR is very close to be a sphere (</a:t>
            </a:r>
            <a:r>
              <a:rPr lang="en-US" sz="2000" dirty="0" smtClean="0">
                <a:latin typeface="Symbol" charset="2"/>
                <a:cs typeface="Symbol" charset="2"/>
              </a:rPr>
              <a:t>w</a:t>
            </a:r>
            <a:r>
              <a:rPr lang="en-US" sz="2000" dirty="0" smtClean="0">
                <a:cs typeface="Symbol" charset="2"/>
              </a:rPr>
              <a:t>&gt;80°)</a:t>
            </a:r>
          </a:p>
          <a:p>
            <a:r>
              <a:rPr lang="en-US" sz="2000" dirty="0" smtClean="0">
                <a:cs typeface="Symbol" charset="2"/>
              </a:rPr>
              <a:t>The BLR mass estimate is 5.4</a:t>
            </a:r>
            <a:r>
              <a:rPr lang="en-US" sz="2000" dirty="0" smtClean="0"/>
              <a:t>±1.0 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sun</a:t>
            </a:r>
            <a:r>
              <a:rPr lang="en-US" sz="2000" dirty="0" smtClean="0"/>
              <a:t> (dominated by absolute visibility accuracy measure)</a:t>
            </a:r>
          </a:p>
          <a:p>
            <a:endParaRPr lang="en-US" sz="2000" dirty="0"/>
          </a:p>
          <a:p>
            <a:r>
              <a:rPr lang="en-US" sz="2000" dirty="0" smtClean="0"/>
              <a:t>We are not fitting the s(</a:t>
            </a:r>
            <a:r>
              <a:rPr lang="en-US" sz="2000" dirty="0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/>
              <a:t>) and V(</a:t>
            </a:r>
            <a:r>
              <a:rPr lang="en-US" sz="2000" dirty="0">
                <a:latin typeface="Symbol" charset="2"/>
                <a:cs typeface="Symbol" charset="2"/>
              </a:rPr>
              <a:t>l</a:t>
            </a:r>
            <a:r>
              <a:rPr lang="en-US" sz="2000" dirty="0" smtClean="0"/>
              <a:t>) wings properly</a:t>
            </a:r>
          </a:p>
          <a:p>
            <a:pPr lvl="1"/>
            <a:r>
              <a:rPr lang="en-US" sz="1800" dirty="0" smtClean="0"/>
              <a:t>work on the radial distribution of luminosity</a:t>
            </a:r>
          </a:p>
          <a:p>
            <a:r>
              <a:rPr lang="en-US" sz="2000" dirty="0" smtClean="0"/>
              <a:t>A better SNR would allow us to analyze the actual profiles of </a:t>
            </a:r>
            <a:r>
              <a:rPr lang="en-US" sz="2000" dirty="0"/>
              <a:t>s(</a:t>
            </a:r>
            <a:r>
              <a:rPr lang="en-US" sz="2000" dirty="0">
                <a:latin typeface="Symbol" charset="2"/>
                <a:cs typeface="Symbol" charset="2"/>
              </a:rPr>
              <a:t>l</a:t>
            </a:r>
            <a:r>
              <a:rPr lang="en-US" sz="2000" dirty="0"/>
              <a:t>) and V(</a:t>
            </a:r>
            <a:r>
              <a:rPr lang="en-US" sz="2000" dirty="0">
                <a:latin typeface="Symbol" charset="2"/>
                <a:cs typeface="Symbol" charset="2"/>
              </a:rPr>
              <a:t>l</a:t>
            </a:r>
            <a:r>
              <a:rPr lang="en-US" sz="2000" dirty="0"/>
              <a:t>) </a:t>
            </a:r>
            <a:endParaRPr lang="en-US" sz="2000" dirty="0" smtClean="0"/>
          </a:p>
          <a:p>
            <a:r>
              <a:rPr lang="en-US" sz="2000" dirty="0" smtClean="0"/>
              <a:t>Measuring a differential phase would make a real difference</a:t>
            </a:r>
          </a:p>
          <a:p>
            <a:r>
              <a:rPr lang="en-US" sz="2000" dirty="0" smtClean="0"/>
              <a:t>More targets...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0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Reverberation mapping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pic>
        <p:nvPicPr>
          <p:cNvPr id="9" name="Image 8" descr="t2png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40"/>
          <a:stretch/>
        </p:blipFill>
        <p:spPr>
          <a:xfrm>
            <a:off x="3604330" y="1046366"/>
            <a:ext cx="6515634" cy="56950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778" t="-8" r="49568" b="51450"/>
          <a:stretch/>
        </p:blipFill>
        <p:spPr>
          <a:xfrm>
            <a:off x="201951" y="1026472"/>
            <a:ext cx="2988185" cy="31602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51" y="4437112"/>
            <a:ext cx="3185943" cy="23042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079" y="3503210"/>
            <a:ext cx="2705507" cy="1071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772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4624"/>
            <a:ext cx="9258300" cy="1268760"/>
          </a:xfrm>
        </p:spPr>
        <p:txBody>
          <a:bodyPr/>
          <a:lstStyle/>
          <a:p>
            <a:r>
              <a:rPr lang="en-US" sz="2800" dirty="0" smtClean="0"/>
              <a:t>Reverberation Mapping, cosmology and galactic evolution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964" y="1412776"/>
            <a:ext cx="9258300" cy="1440160"/>
          </a:xfrm>
        </p:spPr>
        <p:txBody>
          <a:bodyPr/>
          <a:lstStyle/>
          <a:p>
            <a:r>
              <a:rPr lang="en-US" sz="2000" dirty="0" smtClean="0"/>
              <a:t>Structure and physics of AGNs</a:t>
            </a:r>
          </a:p>
          <a:p>
            <a:r>
              <a:rPr lang="en-US" sz="2000" dirty="0" smtClean="0"/>
              <a:t>Reverberation mapping yields Size-luminosity and Mass-luminosity laws</a:t>
            </a:r>
          </a:p>
          <a:p>
            <a:r>
              <a:rPr lang="en-US" sz="2000" dirty="0" smtClean="0"/>
              <a:t>Mass-luminosity laws from variability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Use QSO as standard candles and mass tags</a:t>
            </a:r>
          </a:p>
          <a:p>
            <a:r>
              <a:rPr lang="en-US" sz="2000" dirty="0" smtClean="0"/>
              <a:t>Geometry dependent laws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Image 6" descr="Capture d’écran 2013-10-25 à 08.52.2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9"/>
          <a:stretch/>
        </p:blipFill>
        <p:spPr>
          <a:xfrm>
            <a:off x="416195" y="3284984"/>
            <a:ext cx="5735535" cy="276229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676" y="2564904"/>
            <a:ext cx="3084189" cy="35370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ZoneTexte 7"/>
          <p:cNvSpPr txBox="1"/>
          <p:nvPr/>
        </p:nvSpPr>
        <p:spPr>
          <a:xfrm>
            <a:off x="2839244" y="5836145"/>
            <a:ext cx="139097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Bentz</a:t>
            </a:r>
            <a:r>
              <a:rPr lang="en-US" sz="1200" dirty="0" smtClean="0"/>
              <a:t>, A&amp;A, 2013</a:t>
            </a:r>
            <a:endParaRPr lang="en-US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8554864" y="6079355"/>
            <a:ext cx="138241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Kaspi</a:t>
            </a:r>
            <a:r>
              <a:rPr lang="en-US" sz="1200" dirty="0" smtClean="0"/>
              <a:t>, A&amp;A, 2000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093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AB81-427E-1143-879E-824BE062B6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Image 6" descr="Capture d’écran 2014-12-10 à 23.48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9205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complex, luminosity dependent structure</a:t>
            </a:r>
            <a:endParaRPr lang="en-US" sz="32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2" r="-162"/>
          <a:stretch/>
        </p:blipFill>
        <p:spPr>
          <a:xfrm>
            <a:off x="1903140" y="1112032"/>
            <a:ext cx="5760640" cy="4306552"/>
          </a:xfr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6B1B-EB38-7743-80AF-58380E7A02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 rot="5400000">
            <a:off x="6948695" y="4426501"/>
            <a:ext cx="170716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Kishimoto, OCA, 2013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458790" y="5662989"/>
            <a:ext cx="7501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Can we consider a “grand unification” involving luminosity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and luminosity as a function of latitude 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3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interferometry of BLR</a:t>
            </a:r>
            <a:endParaRPr lang="en-US" dirty="0"/>
          </a:p>
        </p:txBody>
      </p:sp>
      <p:pic>
        <p:nvPicPr>
          <p:cNvPr id="10" name="Espace réservé du contenu 9" descr="Capture d’écran 2014-12-10 à 23.42.3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-127"/>
          <a:stretch/>
        </p:blipFill>
        <p:spPr>
          <a:xfrm>
            <a:off x="3735834" y="1556792"/>
            <a:ext cx="6448226" cy="3787408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January 16, 2015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OIV 2015                     Optical interferometry of AGNs in the Visible                    R.G. Petrov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9CD22-938B-AB49-8ED3-1151877C3D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74948" y="2211829"/>
            <a:ext cx="34563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Images on resolved sources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Unresolved source: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Differential </a:t>
            </a:r>
            <a:r>
              <a:rPr lang="en-US" dirty="0" smtClean="0"/>
              <a:t>Visibility =</a:t>
            </a:r>
            <a:r>
              <a:rPr lang="en-US" dirty="0" smtClean="0"/>
              <a:t>size of the bin</a:t>
            </a:r>
          </a:p>
          <a:p>
            <a:pPr marL="742932" lvl="1" indent="-285750">
              <a:buFont typeface="Arial"/>
              <a:buChar char="•"/>
            </a:pPr>
            <a:r>
              <a:rPr lang="en-US" dirty="0" smtClean="0"/>
              <a:t>Differential </a:t>
            </a:r>
            <a:r>
              <a:rPr lang="en-US" dirty="0" smtClean="0"/>
              <a:t>phase =</a:t>
            </a:r>
            <a:r>
              <a:rPr lang="en-US" dirty="0" smtClean="0"/>
              <a:t>position of the bin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95828" y="5301208"/>
            <a:ext cx="1766905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Rakshit, MNRAS,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997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47080</TotalTime>
  <Words>3972</Words>
  <Application>Microsoft Macintosh PowerPoint</Application>
  <PresentationFormat>Diapositives 35 mm</PresentationFormat>
  <Paragraphs>591</Paragraphs>
  <Slides>48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48</vt:i4>
      </vt:variant>
    </vt:vector>
  </HeadingPairs>
  <TitlesOfParts>
    <vt:vector size="50" baseType="lpstr">
      <vt:lpstr>Thème Office</vt:lpstr>
      <vt:lpstr>Conception personnalisée</vt:lpstr>
      <vt:lpstr>Cosmology from optical interferometry of AGNs  ... in the visible</vt:lpstr>
      <vt:lpstr>Introduction:</vt:lpstr>
      <vt:lpstr>Typical scales</vt:lpstr>
      <vt:lpstr>Outline</vt:lpstr>
      <vt:lpstr>Reverberation mapping</vt:lpstr>
      <vt:lpstr>Reverberation Mapping, cosmology and galactic evolution</vt:lpstr>
      <vt:lpstr>Présentation PowerPoint</vt:lpstr>
      <vt:lpstr>A complex, luminosity dependent structure</vt:lpstr>
      <vt:lpstr>Differential interferometry of BLR</vt:lpstr>
      <vt:lpstr>Differential interferometry and RM: RM signals</vt:lpstr>
      <vt:lpstr>Differential interferometry and RM: Differential interferometry signals</vt:lpstr>
      <vt:lpstr>Differential interferometry of BLRs: 3C273</vt:lpstr>
      <vt:lpstr>3C273: what did we expect?</vt:lpstr>
      <vt:lpstr>3C273 measures</vt:lpstr>
      <vt:lpstr>BLR angular size</vt:lpstr>
      <vt:lpstr>Biased Reverberation Mapping of 3C273</vt:lpstr>
      <vt:lpstr>BLR model</vt:lpstr>
      <vt:lpstr>Global fit</vt:lpstr>
      <vt:lpstr>Observing BLRs in the K band</vt:lpstr>
      <vt:lpstr>Observing AGNs in the Visible</vt:lpstr>
      <vt:lpstr>Fringe detection limits  in the K band  in the visible</vt:lpstr>
      <vt:lpstr>Target list</vt:lpstr>
      <vt:lpstr>Observing BLRs in the Visible</vt:lpstr>
      <vt:lpstr>Observing BLRs in the Visible</vt:lpstr>
      <vt:lpstr>Conclusion for OIV observations of AGNs</vt:lpstr>
      <vt:lpstr>Additional slides</vt:lpstr>
      <vt:lpstr>Summary for AGN dust tori results </vt:lpstr>
      <vt:lpstr>Size of dust torus</vt:lpstr>
      <vt:lpstr>Conclusion for IR VLTI observations</vt:lpstr>
      <vt:lpstr>Observing BLRs with MATISSE</vt:lpstr>
      <vt:lpstr>Biased Reverberation Mapping of 3C273</vt:lpstr>
      <vt:lpstr>Biased Reverberation Mapping of 3C273</vt:lpstr>
      <vt:lpstr>Biased Reverberation Mapping of 3C273</vt:lpstr>
      <vt:lpstr>Biased Reverberation Mapping of 3C273</vt:lpstr>
      <vt:lpstr>Last minute results</vt:lpstr>
      <vt:lpstr>Dust tori interferometry</vt:lpstr>
      <vt:lpstr>Steeper / Shallower structure</vt:lpstr>
      <vt:lpstr>Discussion</vt:lpstr>
      <vt:lpstr>Présentation PowerPoint</vt:lpstr>
      <vt:lpstr>Mass and Luminosity from variability</vt:lpstr>
      <vt:lpstr>AMBER+ is a new observation mode and 2DFT data reduction that works for SNR per channel and per frame &lt;&lt;1 =&gt; gain &gt; 2 magnitudes</vt:lpstr>
      <vt:lpstr>First results, first problems</vt:lpstr>
      <vt:lpstr>Bias analysis</vt:lpstr>
      <vt:lpstr>Bias cancelation</vt:lpstr>
      <vt:lpstr>Final measures</vt:lpstr>
      <vt:lpstr>BLR structure</vt:lpstr>
      <vt:lpstr>Global fit</vt:lpstr>
      <vt:lpstr>Conclusion and perspective on BLRs in the K band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 1999-2010</dc:title>
  <dc:creator>Romain Petrov</dc:creator>
  <cp:lastModifiedBy>Romain Petrov</cp:lastModifiedBy>
  <cp:revision>858</cp:revision>
  <dcterms:created xsi:type="dcterms:W3CDTF">2012-07-08T13:13:56Z</dcterms:created>
  <dcterms:modified xsi:type="dcterms:W3CDTF">2015-01-16T07:34:28Z</dcterms:modified>
</cp:coreProperties>
</file>